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7" r:id="rId2"/>
    <p:sldId id="273" r:id="rId3"/>
    <p:sldId id="370" r:id="rId4"/>
    <p:sldId id="396" r:id="rId5"/>
    <p:sldId id="398" r:id="rId6"/>
    <p:sldId id="372" r:id="rId7"/>
    <p:sldId id="399" r:id="rId8"/>
    <p:sldId id="417" r:id="rId9"/>
    <p:sldId id="400" r:id="rId10"/>
    <p:sldId id="401" r:id="rId11"/>
    <p:sldId id="409" r:id="rId12"/>
    <p:sldId id="402" r:id="rId13"/>
    <p:sldId id="403" r:id="rId14"/>
    <p:sldId id="416" r:id="rId15"/>
    <p:sldId id="404" r:id="rId16"/>
    <p:sldId id="405" r:id="rId17"/>
    <p:sldId id="406" r:id="rId18"/>
    <p:sldId id="408" r:id="rId19"/>
    <p:sldId id="414" r:id="rId20"/>
    <p:sldId id="407" r:id="rId21"/>
    <p:sldId id="410" r:id="rId22"/>
    <p:sldId id="411" r:id="rId23"/>
    <p:sldId id="412" r:id="rId24"/>
    <p:sldId id="413" r:id="rId25"/>
    <p:sldId id="415" r:id="rId26"/>
    <p:sldId id="368" r:id="rId27"/>
    <p:sldId id="367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mbu, Bogdan" initials="SB" lastIdx="1" clrIdx="0">
    <p:extLst>
      <p:ext uri="{19B8F6BF-5375-455C-9EA6-DF929625EA0E}">
        <p15:presenceInfo xmlns:p15="http://schemas.microsoft.com/office/powerpoint/2012/main" userId="S-1-5-21-828376571-1197701538-1844936127-2943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5" autoAdjust="0"/>
    <p:restoredTop sz="95986" autoAdjust="0"/>
  </p:normalViewPr>
  <p:slideViewPr>
    <p:cSldViewPr>
      <p:cViewPr>
        <p:scale>
          <a:sx n="130" d="100"/>
          <a:sy n="130" d="100"/>
        </p:scale>
        <p:origin x="120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rimbub\Box%20Sync\Courses\FOR525\Week%201\Logisti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rimbub\Box%20Sync\Courses\FOR525\Week%201\Logisti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Functional relationship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Perimeter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3.1415926535897931</c:v>
                </c:pt>
                <c:pt idx="1">
                  <c:v>6.2831853071795862</c:v>
                </c:pt>
                <c:pt idx="2">
                  <c:v>9.4247779607693793</c:v>
                </c:pt>
                <c:pt idx="3">
                  <c:v>12.566370614359172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AC9-462D-AAB4-EC56D6CA5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4679496"/>
        <c:axId val="644677856"/>
      </c:scatterChart>
      <c:valAx>
        <c:axId val="644679496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DBH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677856"/>
        <c:crosses val="autoZero"/>
        <c:crossBetween val="midCat"/>
      </c:valAx>
      <c:valAx>
        <c:axId val="64467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Perimeter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679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Stochastic relationship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Height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Sheet1!$A$2:$A$25</c:f>
              <c:numCache>
                <c:formatCode>General</c:formatCode>
                <c:ptCount val="24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20</c:v>
                </c:pt>
                <c:pt idx="6">
                  <c:v>20</c:v>
                </c:pt>
                <c:pt idx="7">
                  <c:v>17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17</c:v>
                </c:pt>
                <c:pt idx="12">
                  <c:v>11</c:v>
                </c:pt>
                <c:pt idx="13">
                  <c:v>11</c:v>
                </c:pt>
                <c:pt idx="14">
                  <c:v>13</c:v>
                </c:pt>
                <c:pt idx="15">
                  <c:v>16</c:v>
                </c:pt>
                <c:pt idx="16">
                  <c:v>12</c:v>
                </c:pt>
                <c:pt idx="17">
                  <c:v>20</c:v>
                </c:pt>
                <c:pt idx="18">
                  <c:v>17</c:v>
                </c:pt>
                <c:pt idx="19">
                  <c:v>16</c:v>
                </c:pt>
                <c:pt idx="20">
                  <c:v>12</c:v>
                </c:pt>
                <c:pt idx="21">
                  <c:v>20</c:v>
                </c:pt>
                <c:pt idx="22">
                  <c:v>12</c:v>
                </c:pt>
                <c:pt idx="23">
                  <c:v>16</c:v>
                </c:pt>
              </c:numCache>
            </c:numRef>
          </c:xVal>
          <c:yVal>
            <c:numRef>
              <c:f>Sheet1!$B$2:$B$25</c:f>
              <c:numCache>
                <c:formatCode>General</c:formatCode>
                <c:ptCount val="24"/>
                <c:pt idx="0">
                  <c:v>82.199999999999989</c:v>
                </c:pt>
                <c:pt idx="1">
                  <c:v>97.440000000000012</c:v>
                </c:pt>
                <c:pt idx="2">
                  <c:v>109.68</c:v>
                </c:pt>
                <c:pt idx="3">
                  <c:v>121.92</c:v>
                </c:pt>
                <c:pt idx="4">
                  <c:v>137.16</c:v>
                </c:pt>
                <c:pt idx="5">
                  <c:v>152.39999999999998</c:v>
                </c:pt>
                <c:pt idx="6">
                  <c:v>155.39999999999998</c:v>
                </c:pt>
                <c:pt idx="7">
                  <c:v>132.54</c:v>
                </c:pt>
                <c:pt idx="8">
                  <c:v>97.440000000000012</c:v>
                </c:pt>
                <c:pt idx="9">
                  <c:v>94.44</c:v>
                </c:pt>
                <c:pt idx="10">
                  <c:v>89.820000000000007</c:v>
                </c:pt>
                <c:pt idx="11">
                  <c:v>129.54</c:v>
                </c:pt>
                <c:pt idx="12">
                  <c:v>83.820000000000007</c:v>
                </c:pt>
                <c:pt idx="13">
                  <c:v>89.820000000000007</c:v>
                </c:pt>
                <c:pt idx="14">
                  <c:v>105.06</c:v>
                </c:pt>
                <c:pt idx="15">
                  <c:v>124.92</c:v>
                </c:pt>
                <c:pt idx="16">
                  <c:v>94.44</c:v>
                </c:pt>
                <c:pt idx="17">
                  <c:v>155.39999999999998</c:v>
                </c:pt>
                <c:pt idx="18">
                  <c:v>132.54</c:v>
                </c:pt>
                <c:pt idx="19">
                  <c:v>124.92</c:v>
                </c:pt>
                <c:pt idx="20">
                  <c:v>91.44</c:v>
                </c:pt>
                <c:pt idx="21">
                  <c:v>152.39999999999998</c:v>
                </c:pt>
                <c:pt idx="22">
                  <c:v>97.440000000000012</c:v>
                </c:pt>
                <c:pt idx="23">
                  <c:v>124.92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FA0-4982-9DCB-C818E048F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6578280"/>
        <c:axId val="746584184"/>
      </c:scatterChart>
      <c:valAx>
        <c:axId val="746578280"/>
        <c:scaling>
          <c:orientation val="minMax"/>
          <c:max val="20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DBH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6584184"/>
        <c:crosses val="autoZero"/>
        <c:crossBetween val="midCat"/>
        <c:majorUnit val="2"/>
      </c:valAx>
      <c:valAx>
        <c:axId val="746584184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Height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6578280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0.6</c:v>
                </c:pt>
                <c:pt idx="1">
                  <c:v>0.96</c:v>
                </c:pt>
                <c:pt idx="2">
                  <c:v>0.15360000000000013</c:v>
                </c:pt>
                <c:pt idx="3">
                  <c:v>0.52002816000000029</c:v>
                </c:pt>
                <c:pt idx="4">
                  <c:v>0.9983954912280576</c:v>
                </c:pt>
                <c:pt idx="5">
                  <c:v>6.4077372941726534E-3</c:v>
                </c:pt>
                <c:pt idx="6">
                  <c:v>2.5466712787766091E-2</c:v>
                </c:pt>
                <c:pt idx="7">
                  <c:v>9.927263731020608E-2</c:v>
                </c:pt>
                <c:pt idx="8">
                  <c:v>0.35767032316672942</c:v>
                </c:pt>
                <c:pt idx="9">
                  <c:v>0.91896905237014703</c:v>
                </c:pt>
                <c:pt idx="10">
                  <c:v>0.29785973262424398</c:v>
                </c:pt>
                <c:pt idx="11">
                  <c:v>0.83655724922103136</c:v>
                </c:pt>
                <c:pt idx="12">
                  <c:v>0.54691687198709038</c:v>
                </c:pt>
                <c:pt idx="13">
                  <c:v>0.99119522849178787</c:v>
                </c:pt>
                <c:pt idx="14">
                  <c:v>3.4908990027601214E-2</c:v>
                </c:pt>
                <c:pt idx="15">
                  <c:v>0.13476140977141621</c:v>
                </c:pt>
                <c:pt idx="16">
                  <c:v>0.46640308883134657</c:v>
                </c:pt>
                <c:pt idx="17">
                  <c:v>0.99548499023970238</c:v>
                </c:pt>
                <c:pt idx="18">
                  <c:v>1.7978497788648136E-2</c:v>
                </c:pt>
                <c:pt idx="19">
                  <c:v>7.0621085623646843E-2</c:v>
                </c:pt>
                <c:pt idx="20">
                  <c:v>0.26253499155593751</c:v>
                </c:pt>
                <c:pt idx="21">
                  <c:v>0.77444147905864535</c:v>
                </c:pt>
                <c:pt idx="22">
                  <c:v>0.69872749828841252</c:v>
                </c:pt>
                <c:pt idx="23">
                  <c:v>0.842029525696116</c:v>
                </c:pt>
                <c:pt idx="24">
                  <c:v>0.53206321420835967</c:v>
                </c:pt>
                <c:pt idx="25">
                  <c:v>0.99588780117851539</c:v>
                </c:pt>
                <c:pt idx="26">
                  <c:v>1.6381154569348778E-2</c:v>
                </c:pt>
                <c:pt idx="27">
                  <c:v>6.445124937729553E-2</c:v>
                </c:pt>
                <c:pt idx="28">
                  <c:v>0.24118914332400476</c:v>
                </c:pt>
                <c:pt idx="29">
                  <c:v>0.73206776186654976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D5A-457E-8F30-DD19D62A3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4780048"/>
        <c:axId val="594781360"/>
      </c:scatterChart>
      <c:valAx>
        <c:axId val="594780048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81360"/>
        <c:crosses val="autoZero"/>
        <c:crossBetween val="midCat"/>
      </c:valAx>
      <c:valAx>
        <c:axId val="5947813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8004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0.6</c:v>
                </c:pt>
                <c:pt idx="1">
                  <c:v>0.96</c:v>
                </c:pt>
                <c:pt idx="2">
                  <c:v>0.15360000000000013</c:v>
                </c:pt>
                <c:pt idx="3">
                  <c:v>0.52002816000000029</c:v>
                </c:pt>
                <c:pt idx="4">
                  <c:v>0.9983954912280576</c:v>
                </c:pt>
                <c:pt idx="5">
                  <c:v>6.4077372941726534E-3</c:v>
                </c:pt>
                <c:pt idx="6">
                  <c:v>2.5466712787766091E-2</c:v>
                </c:pt>
                <c:pt idx="7">
                  <c:v>9.927263731020608E-2</c:v>
                </c:pt>
                <c:pt idx="8">
                  <c:v>0.35767032316672942</c:v>
                </c:pt>
                <c:pt idx="9">
                  <c:v>0.91896905237014703</c:v>
                </c:pt>
                <c:pt idx="10">
                  <c:v>0.29785973262424398</c:v>
                </c:pt>
                <c:pt idx="11">
                  <c:v>0.83655724922103136</c:v>
                </c:pt>
                <c:pt idx="12">
                  <c:v>0.54691687198709038</c:v>
                </c:pt>
                <c:pt idx="13">
                  <c:v>0.99119522849178787</c:v>
                </c:pt>
                <c:pt idx="14">
                  <c:v>3.4908990027601214E-2</c:v>
                </c:pt>
                <c:pt idx="15">
                  <c:v>0.13476140977141621</c:v>
                </c:pt>
                <c:pt idx="16">
                  <c:v>0.46640308883134657</c:v>
                </c:pt>
                <c:pt idx="17">
                  <c:v>0.99548499023970238</c:v>
                </c:pt>
                <c:pt idx="18">
                  <c:v>1.7978497788648136E-2</c:v>
                </c:pt>
                <c:pt idx="19">
                  <c:v>7.0621085623646843E-2</c:v>
                </c:pt>
                <c:pt idx="20">
                  <c:v>0.26253499155593751</c:v>
                </c:pt>
                <c:pt idx="21">
                  <c:v>0.77444147905864535</c:v>
                </c:pt>
                <c:pt idx="22">
                  <c:v>0.69872749828841252</c:v>
                </c:pt>
                <c:pt idx="23">
                  <c:v>0.842029525696116</c:v>
                </c:pt>
                <c:pt idx="24">
                  <c:v>0.53206321420835967</c:v>
                </c:pt>
                <c:pt idx="25">
                  <c:v>0.99588780117851539</c:v>
                </c:pt>
                <c:pt idx="26">
                  <c:v>1.6381154569348778E-2</c:v>
                </c:pt>
                <c:pt idx="27">
                  <c:v>6.445124937729553E-2</c:v>
                </c:pt>
                <c:pt idx="28">
                  <c:v>0.24118914332400476</c:v>
                </c:pt>
                <c:pt idx="29">
                  <c:v>0.73206776186654976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87-0A41-A929-9668C6297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4780048"/>
        <c:axId val="594781360"/>
      </c:scatterChart>
      <c:valAx>
        <c:axId val="594780048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81360"/>
        <c:crosses val="autoZero"/>
        <c:crossBetween val="midCat"/>
      </c:valAx>
      <c:valAx>
        <c:axId val="5947813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78004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30F6CF42-EA53-435E-A911-A5452AE4491D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3A11994C-2083-4E68-89BE-ACC73C879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998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67C7CBEA-680C-40F2-859E-7B23667BDFBB}" type="datetimeFigureOut">
              <a:rPr lang="en-US" smtClean="0"/>
              <a:pPr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597E4636-FEF9-427B-B496-9B11733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065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Thank you for your</a:t>
            </a:r>
            <a:r>
              <a:rPr lang="en-US" baseline="0" dirty="0"/>
              <a:t> attention.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5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0593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60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ull width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>
            <a:lvl1pPr marL="171450" indent="-171450">
              <a:buFont typeface="Arial"/>
              <a:buChar char="•"/>
              <a:defRPr sz="1800"/>
            </a:lvl1pPr>
            <a:lvl2pPr marL="342900" indent="-171450">
              <a:buFont typeface="Arial"/>
              <a:buChar char="•"/>
              <a:defRPr sz="1500"/>
            </a:lvl2pPr>
            <a:lvl3pPr marL="514350" indent="-171450">
              <a:buFont typeface="Arial"/>
              <a:buChar char="•"/>
              <a:defRPr/>
            </a:lvl3pPr>
            <a:lvl4pPr marL="685800" indent="-171450">
              <a:defRPr/>
            </a:lvl4pPr>
            <a:lvl5pPr marL="857250" indent="-17145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36BAF3-11B3-4637-B40E-445F1E8D5EC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731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553200"/>
            <a:ext cx="8534400" cy="304800"/>
          </a:xfrm>
          <a:prstGeom prst="rect">
            <a:avLst/>
          </a:prstGeom>
        </p:spPr>
        <p:txBody>
          <a:bodyPr/>
          <a:lstStyle>
            <a:lvl1pPr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8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1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5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9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8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  <a:prstGeom prst="rect">
            <a:avLst/>
          </a:prstGeom>
        </p:spPr>
        <p:txBody>
          <a:bodyPr/>
          <a:lstStyle/>
          <a:p>
            <a:fld id="{6AE4C13C-F509-40ED-B0EF-D34233A024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620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0969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6517460"/>
            <a:ext cx="769620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mars.forestry.oregonstate.edu/sites/all/themes/d7_mars/images/MARS250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994" y="6312"/>
            <a:ext cx="566056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"/>
            <a:ext cx="541048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592555"/>
            <a:ext cx="1600200" cy="26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4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b="1" kern="0" dirty="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Modele</a:t>
            </a:r>
            <a:r>
              <a:rPr lang="en-US" dirty="0"/>
              <a:t> </a:t>
            </a:r>
            <a:r>
              <a:rPr lang="en-US" dirty="0" err="1"/>
              <a:t>Statistice</a:t>
            </a:r>
            <a:r>
              <a:rPr lang="en-US" dirty="0"/>
              <a:t> </a:t>
            </a:r>
            <a:r>
              <a:rPr lang="en-US" dirty="0" err="1"/>
              <a:t>Liniare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Neliniare</a:t>
            </a:r>
            <a:r>
              <a:rPr lang="en-US"/>
              <a:t> Applicate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010400" cy="1600200"/>
          </a:xfrm>
        </p:spPr>
        <p:txBody>
          <a:bodyPr>
            <a:normAutofit/>
          </a:bodyPr>
          <a:lstStyle/>
          <a:p>
            <a:pPr lvl="0" eaLnBrk="0" hangingPunct="0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6146" name="AutoShape 2" descr="data:image/jpeg;base64,/9j/4AAQSkZJRgABAQAAAQABAAD/2wCEAAkGBhQQEBUQEBEVFRARFREUFxEVGBgcFxYXFRIYFRceFhIXGzIhGxslGRUWHzIiJCc1LC0sFyMyNTAtNSYrLCkBCQoKDgwOGg8PGTIkHCQxKSwxNS8rLCw0KS8tKi8sLCksKiwsLywtLDAsLCwpLCwsLCwpLC0sLCwpLCwpLCksLP/AABEIAMAAwAMBIgACEQEDEQH/xAAcAAEAAwEBAQEBAAAAAAAAAAAABQYHBAMCAQj/xABFEAACAQMCBAIHBAYIBAcAAAABAgMABBEFEgYTITEHQRQiMlFhcYEjUpGhJkJiZIKSFRYzNUNyc7I0U4PBJCU2dJO0wv/EABgBAQADAQAAAAAAAAAAAAAAAAABAgME/8QALREAAgECBAIKAgMAAAAAAAAAAAECAxESITGBUWETIjIzQWJxkaHwQsEEsdH/2gAMAwEAAhEDEQA/ANxpSlAKUpQClKUApSlAKUpQClKUApSlAKUpQClKUApSlAKUpQClKUApSlAKUpQClKUApSlAKUpQClKUApSlAKUpQClKUApSlAKUpQClKUApSse4T4t1zU4TPbG02q2xt6lTu2K/QZ7YdetaQpuSb4FXKxsNKzn9I/3H86fpH+4/nU9F5l7jFyNGpWc/pH+4/nX5+kf7j+dOi8y9xi5Gj0rOf0j/AHH86/P0j/cfzp0XmXuMXI0elZx+kf7j+dfv6R/uP506LzL3GLkaNSsr1nV9ftIHuJjZ8uMZbaCTj4DNX7hPUnubG3uJccyWJHbAwMkZOB5ColTcVe4Uk3YlqUpWZYUpSgFKUoBSlKAUpSgFKUoBWT+BbkaRdEHBE0hB9xFpDWsVk3gd/c91/qyf/Uhrop93LYpLX3OPwY4nuru7dbm5klUQbgrEYB3L16CtkrB/AL/jH/8Ab/8A6Wt5qf5SSqOxSi7xM94Y1qaTXtQt3lZoIUQxxk+qpIQnA+pqkeHOtX+p3PIl1K4QcppMoI85BA807datXCH/AKl1T/JH/tjrP/CKe4S7BtIo5ZeQw2SSFF25XJ3BT17dMVuorDJ28I/0Vk3depP8aatqejXUY/pFp45Vd05iJjCkArIoHUjcvUEZz5VpFhx3EdLXU7gctNmWQdfXB27Uz3JboPnWUcaXbSagv9OxzRqqgRx2uwryyfWIkc7iCe+Bnp8qlfFy/haw0+OyK+hOZGTb2+zRVUEf9Ruh65FQ6angTWfFFcbjifgeukcQ6nr87rBN6Fax43tGNxXd2XeQC74GemMfUZst14c3USb7PWLzngZxOyyRsfdtI9XPv64ro8GrZU0mIpjMjzMx97cwr1+QUL/DV4rGpUcZOMVZLkawjdXepRuMxN/V+T0og3HIXmYAA39M9BUz4f8A912f+hF/trl8Uf7puf8AJ/3FdXh//ddn/oRf7ao+73JXb2LBSlKxNBSlKAUpSgFKUoBSlKAUpSgFZV4DQ79KuEzjdO6592bWEf8AetVrLPAGQLpk7HstwxJ+AtYSa3h3ctij7S3KVwZqDaBqXLv0KKUMTNjIxkbXQ/rJ08uvXrjBFbFf+JGnwxc1ryIrgkBGDM3wVR1JqrcSeMenlNkcBvM/qsoVB82kGfwBqqaf4qW0UgcaLbqQc7o5BuHy3RYz9RXRKnKr1nHP1X7MFOMMlIu/htpUslzd6vPGYvTyvKhb2hGvZn+JATp8D76zrwS1GKK+3Syoi+juMuwAzlfefhWoWXjFp0ibmlaNvNHRsj6jIP0NVPWPFuwQ4tNNSYffkVIl+i7Cx+oFRHpHijh1ttYtJwyd9CK8ZuKIL25t4bV1laASqzJ62WlZAqJj2j6h6DzIqxW/hfLLoKWr+reLI1yit2Rmz6hx2yhIPfBOa4NF8abdJAZdMSIdubAUZh81KKcfI/Srk/jBpoTfz2P7Ijfd/LikukioxjHTchYG3JsoPhpxx/RUkmnaiGhjLFlMgIMTk4YEfcbuGHTOTk5rUtS49sbeLmyXcW3GRtYMx+Sr1JrNtc8bIZjtGmLLGM4Nw6g/RQjY/GvThrxL0wN9vpqWzeUiKsi/koYH6fWlSk5PE4/KEKkY9VMuHHeoekaFLOEZBLCrhHxuAbBGcEjOPcaaDrXomi2cgVWZooEVGYruLL2BCsScAnovlk4AJDj3Uo7nQ554W3RSR5VsEZG4eRrp4S0mO50iySVchYYXU9irBcAqw6g4JGR76w/DPiaflseiccK2ktqiREhYTLyS2OoHVeYAfxx9Khb3j15ZIEiUwut+lvKhIYPG9rJMvXHTI2EgdiCASOpsOocHxtp0unW55UcsbopxkJu/ZyOn1r6suC7dFXMQ3q6S7h/zEQoCD/lJHy6VS8OHE0zIWTxPVPSN8GVghknRo5NwlCOVIyUAU529VLL3wTgbvrVvEGW2WIPZDnzidkQSsY2SJVOVkWEsWJkQbSg8+vQZmU4ItAzHkjDo8ZQ9U2OcsoQ9AueuBXy3AtqUKGLOWLFiTuyyBGy/c5VVU5PZQPIUvDgRZjVOLFhsVvREx5hgVYmO0hppFRQ5wdoBbrgHt2NVtuOJrm6s4Yl5KvJexzqG3HfbOiEK5TqmWz2BOfLHW7XGixSQejOgMICgKfLaQVI9xBAII7YrktOEbaJo3SMB4mkdX/W3S4MhJ89xUE57kVCcUtCSF4k8QjZ3DwC1Mgi9CLOJApIuZGj9VSntAgdCQDk9RjrwSeIZeSBgjIQNTWWEOpQvacsY3GPcQSThhjGTlT0xbNQ4Wt53aSWMF5BEGPv5Tb4/5W6ivL+ptru3ckZ3TN9Z8c3+bAJqbwtp9t/oK8nikOVIzWpWRVsmRDINrC7bYm5wvq4fdnAPTBGSdolOAtZluo52mJJS6ukUHGVVZnCqdvQ7QAPpXYOC7XBXkjDJHGf8sZzH18ipPQ+VdmjaFDaIUt0CIzFio7ZPU4Hl1qG42yQVyQpSlUJFZT4DIG0q4VjhTO4J9wNrCCa1asq8Bot+lXCZxundc+7NrCK3h3ctij1W5DR2PD+nDLyvfPjovRwAPLaoCD+L8a+z4gaNLhJdKdU+9y4jj44V8/hmviLw60zTwDqWo80gdIo/UzjHdUYuT9R8ql9L0TQtQjm5EbgWyqzsOajANuwRnq3st+FdTcNXifMwtLRWOCDw/wBGu0e4tr+WOGIKZF3qeUGzt3c1Cy5we58q9NLn0K2nitYIWvJppI4+cQHUF2Cgl3IXHwQfSuzQ+ErSxgu54b1LmyuYo0kU7cpFvIZi6nBwshPsjsK+OHeEdL0+7iie6a41JGJUdQqOkZc5iToowCfWJqrknfNv74k4dLJH7xHe6Hzxa3Vpyy8cci3EaYG2TOPXjO4dvMYrgTw30flG6OpyNaq4Qtvi27iAdhcR5zgj49a/BpWl3VnZG/uGgvJLKHbNuIBVcgZ3eocHPf31Kz8CxSaeNO9MEMVlcgyTsgHOfkl5MKz4GWmHmcbO1MSiklJr7qg43eaRDrxpodr6lvpzzAdOYUXr8zK24/UV+ek6BqPRkexl+90Tv8V3Rk/OpX+q+h2dmLqTfNCzBBMS7F2ORlEXpjo3VRjofdUU3COjah/wF6baXr6j5Kn/AKUpB/lYVKcNViXMq8WmRa+JbGKDhySK3l5sKQgJLkHcN3fK9K7+H7qWLQ7eWDl7orZXKyAkMqxkkAqwweg69flXBxLo/ofDkltzBJyoQvMAwG9buBk4/GuzQ9ZjtNCtZpkLx8m3QqNnXmYTrvYLjr5mud5xyzzNl2tjoteMXSRY7qMfaQpKrQq7d3cYZeuOir+dRun+IM85iKxIA8du7AJI/WRQWAdT0HU4JH410tx7ZxmFliYu6zIMNCNghMeVLtIFP9qCME+dc15cae4EwsGkeGJZQESPciqz+ySwHqmPpg46gg4rO3FFy1trW27Nu20LyFm3E4I9d1bOfIBV61WdO8R2kt3nkhVFFrHOH3HaJGh37ZB+qM4AOfPBx0z9avq1ldoGvbJjyo1lQTLHna7MnR9xA/swSSQOo6+7ss9eshy42RYhdRygcwxhCsJjBVnDENkSjGCexolyFz8t+OvXfmxbYRkKykZMgUOEOT7TBht8vVbOOlc+mcY3EtxyXjQBWRWwkh9pASRJnA6nzFSUNzZtbNIsamHmbMAD13jbYu05wc46HPY1wM1o8npcli8d4rhVDoglZtp27HDbT6gP63bofdUEnDw54izXIQtFHmSAzBMPGAAmc85yVKhsAkdtwJ9x7YOM5triRE5itCANrocSOUyYmY5GRnIbrgjpjJkbLVLYyQWyxFHInZEKgcpouWHUgH1TiYYx0wD17Z8bezsbdJ+XbKiwSLzFVQBu9UgqB08x+FHbgQfFtxBdhp2mSExWrESbA4YqE3llyx7Dy/OpCTXnW2Nw0YG5lCDvgOwVS+Pn1x8s+dRUXG1od2In+2untJBtX2l3JvcZ6xnCjP7agjrXlpfiDZzw7RGyxmIMI25bbkJVSCEc4xvXo2M9cZwaYXwJPrWOM5rcLGY0NxzljYqruhDRO4KqrZByoBGTVsspGaNWfG4gE7c4z8M9ahdIaz3+iwRheRh0G3C9Mr9mf2ckEDtn41YaqwhWU+BEJfSblB3ad1GfjaQitWrLfAY8uC8tifWguev/AMYjz8vsj+BraHdy2KvtLcidF8AWXHpd2qqMepCvrE/GR+g/lq4af4ZxWCTSWMkouHiKqXIYF0O+MlcDsw8u4Jq43lqssbRtna6lSQcEZ8wR2I7g1VOC+L2kll028IF/aHaWxgXCDtIq+RIIJHlmpdWpNN3K4IxZSOGuCUmWfUrQoLK8tLlTbAevE7oC0fuKq6kD4Ee6unhfTobu1bXTIfSEtJIpIsDbzY4TGXY9yWTZj4fOnDeoDS9butNl6Wt9JuQHsryjK4HkGyY/4FqmcKa0bS01KxkbBkgdVU/86ImNsfEjH8grpwylfPh7MzbS+fctfD3D0FxpNnqV1I3/AJYsuYumyRYZS6q2eo9ZV+nlXKOCZNS020urieOKNGv7i4lYHP8A4idZGZB2yFTp191VyTifZoiWCn1pLmZ3x5RJtcZ9xaRvwU1YOMNWcafYaHbnEk8VvzSD25hAiXp5EksfguPOrNSTyfi9l9ZVSTWxc9N4Ph1bT4HnEkUJZpYoIyAFj28uAN0PVYh1wcbnbv0qD1nwDVutpdke+OdQw+jpjH1Bq48X8XRaPaoirzJyqxW9svtOQAoyB125x18ycDqanNBsXhgVZm3zsN0r/ekbq2B5DPQDyAFciq1IK6eRs6cXqimcQaM1nw29tIVLwwhSV7e15ZqU4b0dbvRLWFyVBhgbcvcFcMPzFfHi7dhNIuD97Yn80gFTfB1ty9PtU+7BF/sBqG26d+ZKXW2OO14EgVldwZGXm5LAYbmBA25B0/w1/CuqLhWJcgbtpheDGf8ADYscZ943t171NUrG7NCGl4YRsHc4YRCHcD1wCSOnbux+ea5rTgiFGjd8yPFzcFux5uzdlB07xp+FWKlLgiYeG4kheAD7N3eTH3WZt+VPlhuorxh4YwriS4mkdnEiyMesbhdoMY7L08h0OT06nM5SouCuy8HKWSRZpEuI+Z9uMbm5mzfuU9D/AGa/LHSvK64IEhbNzMBKY2lUEASNHjBOO3sjIHQ+6rPSpuxYrP8AUC35nNG4NvL9/MuHP5gfgPdXhZ+HEEY273ZFQogOMopIOA/c+yvf7oq20pdkWK/pvBNvbyieJNswLlpBjL7/AGt/vyevzqwClKN3JFZhwcnofEOoWp6C6VbhB78MXJ/GV/wrT6zDxbgezntNZgXPoz8uVR+sjH1evxy6fN1PlWtLNuPH6ikuJ46txdLoOoGCVTLptx9rEP14QT9osZPtKrHO3pgMAOwFRPiuizeja1YS5UERvLGfWRwcxE+45LKQfeBjqau/H/Di6vpyvbkNKoE9u/3sjJXPuZenzwfKv59stReNZFjYhJ1CSL5OB23A+YOcHuOtddCKl1lqteZz1ZOOT0ZPcZ8TDUfR7lgEulRopwuQCUYGN0PcA5bp+qR3Peq7PMXZnc5d2Zmb3sxySfiSSa+KV2RioqyOKUnJ3Z+EZ6Hzqw8L64sN96ddEyNCryKvnJKE5ca5x0GD38toqv0qZRTVhGTi7mjcAFtS1STUr912WirKzHoiEluUoyeirhz8xnvU7q3iLLqt2mmaWTHFKSsl51D8sf2hiH6oA7MepJHbvWSG/fk+j7iId5kMY6BnwBub7xAAAz2xW0eCvCBgga+lGJLoKI1I9iIZIPzcnPyC/GuOtGMOu/RI66M3Lqrc8PGdcwWWlQDabmZVCgdAibYxkf5pFP8ACa1GGIIoVeygKPkBgVl3Dk41fXpb1fWtdPURxN+qztuGVb+c/IqfOtUrkq5JQ4fs6o+LFKUrAuKUpQClKUApSlAKUpQClKUArl1PTkuYXglXdHKpRh8CMV1UoDKeBdak0i6bRdQf7Mnda3B6KwZsAdewY9hn1WyvYrXJ4seGzFm1CyTdnLTwKOue5kQDufvD4ZHnWg8Z8GQ6nbmGYYdcmOYDLRsfd7wemR51SNE46uNJlXT9aU7MYhvBkhlHT1jjLAZGT3XzGOtdkJtvHDXxXEwlFWwy0MYBz1Hav2t24p8K7XUh6VYyrFLIN29AGhlz5so7H9pT8wayfiHga8sMmeBuWP8AGj9eP6sPZ/iArtp1oz9TinRlH0IGlSWhcNXN8cWsDyDODIBiMfOQ9PoOvwrVeFPBOOE8/UZFl2jPIHSJfeZHPt/LoPn5TUrQhqyIUZSKp4aeHDX7rc3KkWSHIB/xz7h+x7z59vfV98S+L2TbpNgN97deoQpH2SEfkSufkAT7gfHiTxMLSDT9GQT3LZXmrjlxAdCV8jj3+yPielTHh/4fLpwaeZudfTZMkx64yclUJ69+7d2PwwBwzk28c9kd0IpLDHcluDOF002zjtkwSoy7gY3ufaOPd5D3AAVOUpXI227s2SsKUpUEilKUApSlAKUpQClKUApSlAKUpQCuPVNIiuozDcRrJG3dWGfqPcfiK7KU0BlkvhleadI02i3ZCMdxtJvZJ/zdm6e8BuntGkXjFLaOItX0+SAnoJU6q3v9Vuh/hZvlWp4r4lhVxtdQynupAIP0Nb9Li7av8MzwW7LMzvPGqN2EGl2ct1J5dCqj+BVLY+YA+NeD8Gapq+DqlwLa17+ixYJPwYA7cj9osPhWoW1okQ2xoqL7kUAfgK9qdKo9hW+RgvqyJ4e4Wt7CPl2sQQHG5u7vj7znqalqUrFtt3ZdKwpSlQSKUpQClKUApSlAKUpQClKUApSlAKUpQClKUApSlAKUpQClKUApSlAKUpQClKUA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876300"/>
            <a:ext cx="18288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QEBUQEBEVFRARFREUFxEVGBgcFxYXFRIYFRceFhIXGzIhGxslGRUWHzIiJCc1LC0sFyMyNTAtNSYrLCkBCQoKDgwOGg8PGTIkHCQxKSwxNS8rLCw0KS8tKi8sLCksKiwsLywtLDAsLCwpLCwsLCwpLC0sLCwpLCwpLCksLP/AABEIAMAAwAMBIgACEQEDEQH/xAAcAAEAAwEBAQEBAAAAAAAAAAAABQYHBAMCAQj/xABFEAACAQMCBAIHBAYIBAcAAAABAgMABBEFEgYTITEHQRQiMlFhcYEjUpGhJkJiZIKSFRYzNUNyc7I0U4PBJCU2dJO0wv/EABgBAQADAQAAAAAAAAAAAAAAAAABAgME/8QALREAAgECBAIKAgMAAAAAAAAAAAECAxESITGBUWETIjIzQWJxkaHwQsEEsdH/2gAMAwEAAhEDEQA/ANxpSlAKUpQClKUApSlAKUpQClKUApSlAKUpQClKUApSlAKUpQClKUApSlAKUpQClKUApSlAKUpQClKUApSlAKUpQClKUApSlAKUpQClKUApSse4T4t1zU4TPbG02q2xt6lTu2K/QZ7YdetaQpuSb4FXKxsNKzn9I/3H86fpH+4/nU9F5l7jFyNGpWc/pH+4/nX5+kf7j+dOi8y9xi5Gj0rOf0j/AHH86/P0j/cfzp0XmXuMXI0elZx+kf7j+dfv6R/uP506LzL3GLkaNSsr1nV9ftIHuJjZ8uMZbaCTj4DNX7hPUnubG3uJccyWJHbAwMkZOB5ColTcVe4Uk3YlqUpWZYUpSgFKUoBSlKAUpSgFKUoBWT+BbkaRdEHBE0hB9xFpDWsVk3gd/c91/qyf/Uhrop93LYpLX3OPwY4nuru7dbm5klUQbgrEYB3L16CtkrB/AL/jH/8Ab/8A6Wt5qf5SSqOxSi7xM94Y1qaTXtQt3lZoIUQxxk+qpIQnA+pqkeHOtX+p3PIl1K4QcppMoI85BA807datXCH/AKl1T/JH/tjrP/CKe4S7BtIo5ZeQw2SSFF25XJ3BT17dMVuorDJ28I/0Vk3depP8aatqejXUY/pFp45Vd05iJjCkArIoHUjcvUEZz5VpFhx3EdLXU7gctNmWQdfXB27Uz3JboPnWUcaXbSagv9OxzRqqgRx2uwryyfWIkc7iCe+Bnp8qlfFy/haw0+OyK+hOZGTb2+zRVUEf9Ruh65FQ6angTWfFFcbjifgeukcQ6nr87rBN6Fax43tGNxXd2XeQC74GemMfUZst14c3USb7PWLzngZxOyyRsfdtI9XPv64ro8GrZU0mIpjMjzMx97cwr1+QUL/DV4rGpUcZOMVZLkawjdXepRuMxN/V+T0og3HIXmYAA39M9BUz4f8A912f+hF/trl8Uf7puf8AJ/3FdXh//ddn/oRf7ao+73JXb2LBSlKxNBSlKAUpSgFKUoBSlKAUpSgFZV4DQ79KuEzjdO6592bWEf8AetVrLPAGQLpk7HstwxJ+AtYSa3h3ctij7S3KVwZqDaBqXLv0KKUMTNjIxkbXQ/rJ08uvXrjBFbFf+JGnwxc1ryIrgkBGDM3wVR1JqrcSeMenlNkcBvM/qsoVB82kGfwBqqaf4qW0UgcaLbqQc7o5BuHy3RYz9RXRKnKr1nHP1X7MFOMMlIu/htpUslzd6vPGYvTyvKhb2hGvZn+JATp8D76zrwS1GKK+3Syoi+juMuwAzlfefhWoWXjFp0ibmlaNvNHRsj6jIP0NVPWPFuwQ4tNNSYffkVIl+i7Cx+oFRHpHijh1ttYtJwyd9CK8ZuKIL25t4bV1laASqzJ62WlZAqJj2j6h6DzIqxW/hfLLoKWr+reLI1yit2Rmz6hx2yhIPfBOa4NF8abdJAZdMSIdubAUZh81KKcfI/Srk/jBpoTfz2P7Ijfd/LikukioxjHTchYG3JsoPhpxx/RUkmnaiGhjLFlMgIMTk4YEfcbuGHTOTk5rUtS49sbeLmyXcW3GRtYMx+Sr1JrNtc8bIZjtGmLLGM4Nw6g/RQjY/GvThrxL0wN9vpqWzeUiKsi/koYH6fWlSk5PE4/KEKkY9VMuHHeoekaFLOEZBLCrhHxuAbBGcEjOPcaaDrXomi2cgVWZooEVGYruLL2BCsScAnovlk4AJDj3Uo7nQ554W3RSR5VsEZG4eRrp4S0mO50iySVchYYXU9irBcAqw6g4JGR76w/DPiaflseiccK2ktqiREhYTLyS2OoHVeYAfxx9Khb3j15ZIEiUwut+lvKhIYPG9rJMvXHTI2EgdiCASOpsOocHxtp0unW55UcsbopxkJu/ZyOn1r6suC7dFXMQ3q6S7h/zEQoCD/lJHy6VS8OHE0zIWTxPVPSN8GVghknRo5NwlCOVIyUAU529VLL3wTgbvrVvEGW2WIPZDnzidkQSsY2SJVOVkWEsWJkQbSg8+vQZmU4ItAzHkjDo8ZQ9U2OcsoQ9AueuBXy3AtqUKGLOWLFiTuyyBGy/c5VVU5PZQPIUvDgRZjVOLFhsVvREx5hgVYmO0hppFRQ5wdoBbrgHt2NVtuOJrm6s4Yl5KvJexzqG3HfbOiEK5TqmWz2BOfLHW7XGixSQejOgMICgKfLaQVI9xBAII7YrktOEbaJo3SMB4mkdX/W3S4MhJ89xUE57kVCcUtCSF4k8QjZ3DwC1Mgi9CLOJApIuZGj9VSntAgdCQDk9RjrwSeIZeSBgjIQNTWWEOpQvacsY3GPcQSThhjGTlT0xbNQ4Wt53aSWMF5BEGPv5Tb4/5W6ivL+ptru3ckZ3TN9Z8c3+bAJqbwtp9t/oK8nikOVIzWpWRVsmRDINrC7bYm5wvq4fdnAPTBGSdolOAtZluo52mJJS6ukUHGVVZnCqdvQ7QAPpXYOC7XBXkjDJHGf8sZzH18ipPQ+VdmjaFDaIUt0CIzFio7ZPU4Hl1qG42yQVyQpSlUJFZT4DIG0q4VjhTO4J9wNrCCa1asq8Bot+lXCZxundc+7NrCK3h3ctij1W5DR2PD+nDLyvfPjovRwAPLaoCD+L8a+z4gaNLhJdKdU+9y4jj44V8/hmviLw60zTwDqWo80gdIo/UzjHdUYuT9R8ql9L0TQtQjm5EbgWyqzsOajANuwRnq3st+FdTcNXifMwtLRWOCDw/wBGu0e4tr+WOGIKZF3qeUGzt3c1Cy5we58q9NLn0K2nitYIWvJppI4+cQHUF2Cgl3IXHwQfSuzQ+ErSxgu54b1LmyuYo0kU7cpFvIZi6nBwshPsjsK+OHeEdL0+7iie6a41JGJUdQqOkZc5iToowCfWJqrknfNv74k4dLJH7xHe6Hzxa3Vpyy8cci3EaYG2TOPXjO4dvMYrgTw30flG6OpyNaq4Qtvi27iAdhcR5zgj49a/BpWl3VnZG/uGgvJLKHbNuIBVcgZ3eocHPf31Kz8CxSaeNO9MEMVlcgyTsgHOfkl5MKz4GWmHmcbO1MSiklJr7qg43eaRDrxpodr6lvpzzAdOYUXr8zK24/UV+ek6BqPRkexl+90Tv8V3Rk/OpX+q+h2dmLqTfNCzBBMS7F2ORlEXpjo3VRjofdUU3COjah/wF6baXr6j5Kn/AKUpB/lYVKcNViXMq8WmRa+JbGKDhySK3l5sKQgJLkHcN3fK9K7+H7qWLQ7eWDl7orZXKyAkMqxkkAqwweg69flXBxLo/ofDkltzBJyoQvMAwG9buBk4/GuzQ9ZjtNCtZpkLx8m3QqNnXmYTrvYLjr5mud5xyzzNl2tjoteMXSRY7qMfaQpKrQq7d3cYZeuOir+dRun+IM85iKxIA8du7AJI/WRQWAdT0HU4JH410tx7ZxmFliYu6zIMNCNghMeVLtIFP9qCME+dc15cae4EwsGkeGJZQESPciqz+ySwHqmPpg46gg4rO3FFy1trW27Nu20LyFm3E4I9d1bOfIBV61WdO8R2kt3nkhVFFrHOH3HaJGh37ZB+qM4AOfPBx0z9avq1ldoGvbJjyo1lQTLHna7MnR9xA/swSSQOo6+7ss9eshy42RYhdRygcwxhCsJjBVnDENkSjGCexolyFz8t+OvXfmxbYRkKykZMgUOEOT7TBht8vVbOOlc+mcY3EtxyXjQBWRWwkh9pASRJnA6nzFSUNzZtbNIsamHmbMAD13jbYu05wc46HPY1wM1o8npcli8d4rhVDoglZtp27HDbT6gP63bofdUEnDw54izXIQtFHmSAzBMPGAAmc85yVKhsAkdtwJ9x7YOM5triRE5itCANrocSOUyYmY5GRnIbrgjpjJkbLVLYyQWyxFHInZEKgcpouWHUgH1TiYYx0wD17Z8bezsbdJ+XbKiwSLzFVQBu9UgqB08x+FHbgQfFtxBdhp2mSExWrESbA4YqE3llyx7Dy/OpCTXnW2Nw0YG5lCDvgOwVS+Pn1x8s+dRUXG1od2In+2untJBtX2l3JvcZ6xnCjP7agjrXlpfiDZzw7RGyxmIMI25bbkJVSCEc4xvXo2M9cZwaYXwJPrWOM5rcLGY0NxzljYqruhDRO4KqrZByoBGTVsspGaNWfG4gE7c4z8M9ahdIaz3+iwRheRh0G3C9Mr9mf2ckEDtn41YaqwhWU+BEJfSblB3ad1GfjaQitWrLfAY8uC8tifWguev/AMYjz8vsj+BraHdy2KvtLcidF8AWXHpd2qqMepCvrE/GR+g/lq4af4ZxWCTSWMkouHiKqXIYF0O+MlcDsw8u4Jq43lqssbRtna6lSQcEZ8wR2I7g1VOC+L2kll028IF/aHaWxgXCDtIq+RIIJHlmpdWpNN3K4IxZSOGuCUmWfUrQoLK8tLlTbAevE7oC0fuKq6kD4Ee6unhfTobu1bXTIfSEtJIpIsDbzY4TGXY9yWTZj4fOnDeoDS9butNl6Wt9JuQHsryjK4HkGyY/4FqmcKa0bS01KxkbBkgdVU/86ImNsfEjH8grpwylfPh7MzbS+fctfD3D0FxpNnqV1I3/AJYsuYumyRYZS6q2eo9ZV+nlXKOCZNS020urieOKNGv7i4lYHP8A4idZGZB2yFTp191VyTifZoiWCn1pLmZ3x5RJtcZ9xaRvwU1YOMNWcafYaHbnEk8VvzSD25hAiXp5EksfguPOrNSTyfi9l9ZVSTWxc9N4Ph1bT4HnEkUJZpYoIyAFj28uAN0PVYh1wcbnbv0qD1nwDVutpdke+OdQw+jpjH1Bq48X8XRaPaoirzJyqxW9svtOQAoyB125x18ycDqanNBsXhgVZm3zsN0r/ekbq2B5DPQDyAFciq1IK6eRs6cXqimcQaM1nw29tIVLwwhSV7e15ZqU4b0dbvRLWFyVBhgbcvcFcMPzFfHi7dhNIuD97Yn80gFTfB1ty9PtU+7BF/sBqG26d+ZKXW2OO14EgVldwZGXm5LAYbmBA25B0/w1/CuqLhWJcgbtpheDGf8ADYscZ943t171NUrG7NCGl4YRsHc4YRCHcD1wCSOnbux+ea5rTgiFGjd8yPFzcFux5uzdlB07xp+FWKlLgiYeG4kheAD7N3eTH3WZt+VPlhuorxh4YwriS4mkdnEiyMesbhdoMY7L08h0OT06nM5SouCuy8HKWSRZpEuI+Z9uMbm5mzfuU9D/AGa/LHSvK64IEhbNzMBKY2lUEASNHjBOO3sjIHQ+6rPSpuxYrP8AUC35nNG4NvL9/MuHP5gfgPdXhZ+HEEY273ZFQogOMopIOA/c+yvf7oq20pdkWK/pvBNvbyieJNswLlpBjL7/AGt/vyevzqwClKN3JFZhwcnofEOoWp6C6VbhB78MXJ/GV/wrT6zDxbgezntNZgXPoz8uVR+sjH1evxy6fN1PlWtLNuPH6ikuJ46txdLoOoGCVTLptx9rEP14QT9osZPtKrHO3pgMAOwFRPiuizeja1YS5UERvLGfWRwcxE+45LKQfeBjqau/H/Di6vpyvbkNKoE9u/3sjJXPuZenzwfKv59stReNZFjYhJ1CSL5OB23A+YOcHuOtddCKl1lqteZz1ZOOT0ZPcZ8TDUfR7lgEulRopwuQCUYGN0PcA5bp+qR3Peq7PMXZnc5d2Zmb3sxySfiSSa+KV2RioqyOKUnJ3Z+EZ6Hzqw8L64sN96ddEyNCryKvnJKE5ca5x0GD38toqv0qZRTVhGTi7mjcAFtS1STUr912WirKzHoiEluUoyeirhz8xnvU7q3iLLqt2mmaWTHFKSsl51D8sf2hiH6oA7MepJHbvWSG/fk+j7iId5kMY6BnwBub7xAAAz2xW0eCvCBgga+lGJLoKI1I9iIZIPzcnPyC/GuOtGMOu/RI66M3Lqrc8PGdcwWWlQDabmZVCgdAibYxkf5pFP8ACa1GGIIoVeygKPkBgVl3Dk41fXpb1fWtdPURxN+qztuGVb+c/IqfOtUrkq5JQ4fs6o+LFKUrAuKUpQClKUApSlAKUpQClKUArl1PTkuYXglXdHKpRh8CMV1UoDKeBdak0i6bRdQf7Mnda3B6KwZsAdewY9hn1WyvYrXJ4seGzFm1CyTdnLTwKOue5kQDufvD4ZHnWg8Z8GQ6nbmGYYdcmOYDLRsfd7wemR51SNE46uNJlXT9aU7MYhvBkhlHT1jjLAZGT3XzGOtdkJtvHDXxXEwlFWwy0MYBz1Hav2t24p8K7XUh6VYyrFLIN29AGhlz5so7H9pT8wayfiHga8sMmeBuWP8AGj9eP6sPZ/iArtp1oz9TinRlH0IGlSWhcNXN8cWsDyDODIBiMfOQ9PoOvwrVeFPBOOE8/UZFl2jPIHSJfeZHPt/LoPn5TUrQhqyIUZSKp4aeHDX7rc3KkWSHIB/xz7h+x7z59vfV98S+L2TbpNgN97deoQpH2SEfkSufkAT7gfHiTxMLSDT9GQT3LZXmrjlxAdCV8jj3+yPielTHh/4fLpwaeZudfTZMkx64yclUJ69+7d2PwwBwzk28c9kd0IpLDHcluDOF002zjtkwSoy7gY3ufaOPd5D3AAVOUpXI227s2SsKUpUEilKUApSlAKUpQClKUApSlAKUpQCuPVNIiuozDcRrJG3dWGfqPcfiK7KU0BlkvhleadI02i3ZCMdxtJvZJ/zdm6e8BuntGkXjFLaOItX0+SAnoJU6q3v9Vuh/hZvlWp4r4lhVxtdQynupAIP0Nb9Li7av8MzwW7LMzvPGqN2EGl2ct1J5dCqj+BVLY+YA+NeD8Gapq+DqlwLa17+ixYJPwYA7cj9osPhWoW1okQ2xoqL7kUAfgK9qdKo9hW+RgvqyJ4e4Wt7CPl2sQQHG5u7vj7znqalqUrFtt3ZdKwpSlQSKUpQClKUApSlAKUpQClKUApSlAKUpQClKUApSlAKUpQClKUApSlAKUpQClKUA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876300"/>
            <a:ext cx="18288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QEBUQEBEVFRARFREUFxEVGBgcFxYXFRIYFRceFhIXGzIhGxslGRUWHzIiJCc1LC0sFyMyNTAtNSYrLCkBCQoKDgwOGg8PGTIkHCQxKSwxNS8rLCw0KS8tKi8sLCksKiwsLywtLDAsLCwpLCwsLCwpLC0sLCwpLCwpLCksLP/AABEIAMAAwAMBIgACEQEDEQH/xAAcAAEAAwEBAQEBAAAAAAAAAAAABQYHBAMCAQj/xABFEAACAQMCBAIHBAYIBAcAAAABAgMABBEFEgYTITEHQRQiMlFhcYEjUpGhJkJiZIKSFRYzNUNyc7I0U4PBJCU2dJO0wv/EABgBAQADAQAAAAAAAAAAAAAAAAABAgME/8QALREAAgECBAIKAgMAAAAAAAAAAAECAxESITGBUWETIjIzQWJxkaHwQsEEsdH/2gAMAwEAAhEDEQA/ANxpSlAKUpQClKUApSlAKUpQClKUApSlAKUpQClKUApSlAKUpQClKUApSlAKUpQClKUApSlAKUpQClKUApSlAKUpQClKUApSlAKUpQClKUApSse4T4t1zU4TPbG02q2xt6lTu2K/QZ7YdetaQpuSb4FXKxsNKzn9I/3H86fpH+4/nU9F5l7jFyNGpWc/pH+4/nX5+kf7j+dOi8y9xi5Gj0rOf0j/AHH86/P0j/cfzp0XmXuMXI0elZx+kf7j+dfv6R/uP506LzL3GLkaNSsr1nV9ftIHuJjZ8uMZbaCTj4DNX7hPUnubG3uJccyWJHbAwMkZOB5ColTcVe4Uk3YlqUpWZYUpSgFKUoBSlKAUpSgFKUoBWT+BbkaRdEHBE0hB9xFpDWsVk3gd/c91/qyf/Uhrop93LYpLX3OPwY4nuru7dbm5klUQbgrEYB3L16CtkrB/AL/jH/8Ab/8A6Wt5qf5SSqOxSi7xM94Y1qaTXtQt3lZoIUQxxk+qpIQnA+pqkeHOtX+p3PIl1K4QcppMoI85BA807datXCH/AKl1T/JH/tjrP/CKe4S7BtIo5ZeQw2SSFF25XJ3BT17dMVuorDJ28I/0Vk3depP8aatqejXUY/pFp45Vd05iJjCkArIoHUjcvUEZz5VpFhx3EdLXU7gctNmWQdfXB27Uz3JboPnWUcaXbSagv9OxzRqqgRx2uwryyfWIkc7iCe+Bnp8qlfFy/haw0+OyK+hOZGTb2+zRVUEf9Ruh65FQ6angTWfFFcbjifgeukcQ6nr87rBN6Fax43tGNxXd2XeQC74GemMfUZst14c3USb7PWLzngZxOyyRsfdtI9XPv64ro8GrZU0mIpjMjzMx97cwr1+QUL/DV4rGpUcZOMVZLkawjdXepRuMxN/V+T0og3HIXmYAA39M9BUz4f8A912f+hF/trl8Uf7puf8AJ/3FdXh//ddn/oRf7ao+73JXb2LBSlKxNBSlKAUpSgFKUoBSlKAUpSgFZV4DQ79KuEzjdO6592bWEf8AetVrLPAGQLpk7HstwxJ+AtYSa3h3ctij7S3KVwZqDaBqXLv0KKUMTNjIxkbXQ/rJ08uvXrjBFbFf+JGnwxc1ryIrgkBGDM3wVR1JqrcSeMenlNkcBvM/qsoVB82kGfwBqqaf4qW0UgcaLbqQc7o5BuHy3RYz9RXRKnKr1nHP1X7MFOMMlIu/htpUslzd6vPGYvTyvKhb2hGvZn+JATp8D76zrwS1GKK+3Syoi+juMuwAzlfefhWoWXjFp0ibmlaNvNHRsj6jIP0NVPWPFuwQ4tNNSYffkVIl+i7Cx+oFRHpHijh1ttYtJwyd9CK8ZuKIL25t4bV1laASqzJ62WlZAqJj2j6h6DzIqxW/hfLLoKWr+reLI1yit2Rmz6hx2yhIPfBOa4NF8abdJAZdMSIdubAUZh81KKcfI/Srk/jBpoTfz2P7Ijfd/LikukioxjHTchYG3JsoPhpxx/RUkmnaiGhjLFlMgIMTk4YEfcbuGHTOTk5rUtS49sbeLmyXcW3GRtYMx+Sr1JrNtc8bIZjtGmLLGM4Nw6g/RQjY/GvThrxL0wN9vpqWzeUiKsi/koYH6fWlSk5PE4/KEKkY9VMuHHeoekaFLOEZBLCrhHxuAbBGcEjOPcaaDrXomi2cgVWZooEVGYruLL2BCsScAnovlk4AJDj3Uo7nQ554W3RSR5VsEZG4eRrp4S0mO50iySVchYYXU9irBcAqw6g4JGR76w/DPiaflseiccK2ktqiREhYTLyS2OoHVeYAfxx9Khb3j15ZIEiUwut+lvKhIYPG9rJMvXHTI2EgdiCASOpsOocHxtp0unW55UcsbopxkJu/ZyOn1r6suC7dFXMQ3q6S7h/zEQoCD/lJHy6VS8OHE0zIWTxPVPSN8GVghknRo5NwlCOVIyUAU529VLL3wTgbvrVvEGW2WIPZDnzidkQSsY2SJVOVkWEsWJkQbSg8+vQZmU4ItAzHkjDo8ZQ9U2OcsoQ9AueuBXy3AtqUKGLOWLFiTuyyBGy/c5VVU5PZQPIUvDgRZjVOLFhsVvREx5hgVYmO0hppFRQ5wdoBbrgHt2NVtuOJrm6s4Yl5KvJexzqG3HfbOiEK5TqmWz2BOfLHW7XGixSQejOgMICgKfLaQVI9xBAII7YrktOEbaJo3SMB4mkdX/W3S4MhJ89xUE57kVCcUtCSF4k8QjZ3DwC1Mgi9CLOJApIuZGj9VSntAgdCQDk9RjrwSeIZeSBgjIQNTWWEOpQvacsY3GPcQSThhjGTlT0xbNQ4Wt53aSWMF5BEGPv5Tb4/5W6ivL+ptru3ckZ3TN9Z8c3+bAJqbwtp9t/oK8nikOVIzWpWRVsmRDINrC7bYm5wvq4fdnAPTBGSdolOAtZluo52mJJS6ukUHGVVZnCqdvQ7QAPpXYOC7XBXkjDJHGf8sZzH18ipPQ+VdmjaFDaIUt0CIzFio7ZPU4Hl1qG42yQVyQpSlUJFZT4DIG0q4VjhTO4J9wNrCCa1asq8Bot+lXCZxundc+7NrCK3h3ctij1W5DR2PD+nDLyvfPjovRwAPLaoCD+L8a+z4gaNLhJdKdU+9y4jj44V8/hmviLw60zTwDqWo80gdIo/UzjHdUYuT9R8ql9L0TQtQjm5EbgWyqzsOajANuwRnq3st+FdTcNXifMwtLRWOCDw/wBGu0e4tr+WOGIKZF3qeUGzt3c1Cy5we58q9NLn0K2nitYIWvJppI4+cQHUF2Cgl3IXHwQfSuzQ+ErSxgu54b1LmyuYo0kU7cpFvIZi6nBwshPsjsK+OHeEdL0+7iie6a41JGJUdQqOkZc5iToowCfWJqrknfNv74k4dLJH7xHe6Hzxa3Vpyy8cci3EaYG2TOPXjO4dvMYrgTw30flG6OpyNaq4Qtvi27iAdhcR5zgj49a/BpWl3VnZG/uGgvJLKHbNuIBVcgZ3eocHPf31Kz8CxSaeNO9MEMVlcgyTsgHOfkl5MKz4GWmHmcbO1MSiklJr7qg43eaRDrxpodr6lvpzzAdOYUXr8zK24/UV+ek6BqPRkexl+90Tv8V3Rk/OpX+q+h2dmLqTfNCzBBMS7F2ORlEXpjo3VRjofdUU3COjah/wF6baXr6j5Kn/AKUpB/lYVKcNViXMq8WmRa+JbGKDhySK3l5sKQgJLkHcN3fK9K7+H7qWLQ7eWDl7orZXKyAkMqxkkAqwweg69flXBxLo/ofDkltzBJyoQvMAwG9buBk4/GuzQ9ZjtNCtZpkLx8m3QqNnXmYTrvYLjr5mud5xyzzNl2tjoteMXSRY7qMfaQpKrQq7d3cYZeuOir+dRun+IM85iKxIA8du7AJI/WRQWAdT0HU4JH410tx7ZxmFliYu6zIMNCNghMeVLtIFP9qCME+dc15cae4EwsGkeGJZQESPciqz+ySwHqmPpg46gg4rO3FFy1trW27Nu20LyFm3E4I9d1bOfIBV61WdO8R2kt3nkhVFFrHOH3HaJGh37ZB+qM4AOfPBx0z9avq1ldoGvbJjyo1lQTLHna7MnR9xA/swSSQOo6+7ss9eshy42RYhdRygcwxhCsJjBVnDENkSjGCexolyFz8t+OvXfmxbYRkKykZMgUOEOT7TBht8vVbOOlc+mcY3EtxyXjQBWRWwkh9pASRJnA6nzFSUNzZtbNIsamHmbMAD13jbYu05wc46HPY1wM1o8npcli8d4rhVDoglZtp27HDbT6gP63bofdUEnDw54izXIQtFHmSAzBMPGAAmc85yVKhsAkdtwJ9x7YOM5triRE5itCANrocSOUyYmY5GRnIbrgjpjJkbLVLYyQWyxFHInZEKgcpouWHUgH1TiYYx0wD17Z8bezsbdJ+XbKiwSLzFVQBu9UgqB08x+FHbgQfFtxBdhp2mSExWrESbA4YqE3llyx7Dy/OpCTXnW2Nw0YG5lCDvgOwVS+Pn1x8s+dRUXG1od2In+2untJBtX2l3JvcZ6xnCjP7agjrXlpfiDZzw7RGyxmIMI25bbkJVSCEc4xvXo2M9cZwaYXwJPrWOM5rcLGY0NxzljYqruhDRO4KqrZByoBGTVsspGaNWfG4gE7c4z8M9ahdIaz3+iwRheRh0G3C9Mr9mf2ckEDtn41YaqwhWU+BEJfSblB3ad1GfjaQitWrLfAY8uC8tifWguev/AMYjz8vsj+BraHdy2KvtLcidF8AWXHpd2qqMepCvrE/GR+g/lq4af4ZxWCTSWMkouHiKqXIYF0O+MlcDsw8u4Jq43lqssbRtna6lSQcEZ8wR2I7g1VOC+L2kll028IF/aHaWxgXCDtIq+RIIJHlmpdWpNN3K4IxZSOGuCUmWfUrQoLK8tLlTbAevE7oC0fuKq6kD4Ee6unhfTobu1bXTIfSEtJIpIsDbzY4TGXY9yWTZj4fOnDeoDS9butNl6Wt9JuQHsryjK4HkGyY/4FqmcKa0bS01KxkbBkgdVU/86ImNsfEjH8grpwylfPh7MzbS+fctfD3D0FxpNnqV1I3/AJYsuYumyRYZS6q2eo9ZV+nlXKOCZNS020urieOKNGv7i4lYHP8A4idZGZB2yFTp191VyTifZoiWCn1pLmZ3x5RJtcZ9xaRvwU1YOMNWcafYaHbnEk8VvzSD25hAiXp5EksfguPOrNSTyfi9l9ZVSTWxc9N4Ph1bT4HnEkUJZpYoIyAFj28uAN0PVYh1wcbnbv0qD1nwDVutpdke+OdQw+jpjH1Bq48X8XRaPaoirzJyqxW9svtOQAoyB125x18ycDqanNBsXhgVZm3zsN0r/ekbq2B5DPQDyAFciq1IK6eRs6cXqimcQaM1nw29tIVLwwhSV7e15ZqU4b0dbvRLWFyVBhgbcvcFcMPzFfHi7dhNIuD97Yn80gFTfB1ty9PtU+7BF/sBqG26d+ZKXW2OO14EgVldwZGXm5LAYbmBA25B0/w1/CuqLhWJcgbtpheDGf8ADYscZ943t171NUrG7NCGl4YRsHc4YRCHcD1wCSOnbux+ea5rTgiFGjd8yPFzcFux5uzdlB07xp+FWKlLgiYeG4kheAD7N3eTH3WZt+VPlhuorxh4YwriS4mkdnEiyMesbhdoMY7L08h0OT06nM5SouCuy8HKWSRZpEuI+Z9uMbm5mzfuU9D/AGa/LHSvK64IEhbNzMBKY2lUEASNHjBOO3sjIHQ+6rPSpuxYrP8AUC35nNG4NvL9/MuHP5gfgPdXhZ+HEEY273ZFQogOMopIOA/c+yvf7oq20pdkWK/pvBNvbyieJNswLlpBjL7/AGt/vyevzqwClKN3JFZhwcnofEOoWp6C6VbhB78MXJ/GV/wrT6zDxbgezntNZgXPoz8uVR+sjH1evxy6fN1PlWtLNuPH6ikuJ46txdLoOoGCVTLptx9rEP14QT9osZPtKrHO3pgMAOwFRPiuizeja1YS5UERvLGfWRwcxE+45LKQfeBjqau/H/Di6vpyvbkNKoE9u/3sjJXPuZenzwfKv59stReNZFjYhJ1CSL5OB23A+YOcHuOtddCKl1lqteZz1ZOOT0ZPcZ8TDUfR7lgEulRopwuQCUYGN0PcA5bp+qR3Peq7PMXZnc5d2Zmb3sxySfiSSa+KV2RioqyOKUnJ3Z+EZ6Hzqw8L64sN96ddEyNCryKvnJKE5ca5x0GD38toqv0qZRTVhGTi7mjcAFtS1STUr912WirKzHoiEluUoyeirhz8xnvU7q3iLLqt2mmaWTHFKSsl51D8sf2hiH6oA7MepJHbvWSG/fk+j7iId5kMY6BnwBub7xAAAz2xW0eCvCBgga+lGJLoKI1I9iIZIPzcnPyC/GuOtGMOu/RI66M3Lqrc8PGdcwWWlQDabmZVCgdAibYxkf5pFP8ACa1GGIIoVeygKPkBgVl3Dk41fXpb1fWtdPURxN+qztuGVb+c/IqfOtUrkq5JQ4fs6o+LFKUrAuKUpQClKUApSlAKUpQClKUArl1PTkuYXglXdHKpRh8CMV1UoDKeBdak0i6bRdQf7Mnda3B6KwZsAdewY9hn1WyvYrXJ4seGzFm1CyTdnLTwKOue5kQDufvD4ZHnWg8Z8GQ6nbmGYYdcmOYDLRsfd7wemR51SNE46uNJlXT9aU7MYhvBkhlHT1jjLAZGT3XzGOtdkJtvHDXxXEwlFWwy0MYBz1Hav2t24p8K7XUh6VYyrFLIN29AGhlz5so7H9pT8wayfiHga8sMmeBuWP8AGj9eP6sPZ/iArtp1oz9TinRlH0IGlSWhcNXN8cWsDyDODIBiMfOQ9PoOvwrVeFPBOOE8/UZFl2jPIHSJfeZHPt/LoPn5TUrQhqyIUZSKp4aeHDX7rc3KkWSHIB/xz7h+x7z59vfV98S+L2TbpNgN97deoQpH2SEfkSufkAT7gfHiTxMLSDT9GQT3LZXmrjlxAdCV8jj3+yPielTHh/4fLpwaeZudfTZMkx64yclUJ69+7d2PwwBwzk28c9kd0IpLDHcluDOF002zjtkwSoy7gY3ufaOPd5D3AAVOUpXI227s2SsKUpUEilKUApSlAKUpQClKUApSlAKUpQCuPVNIiuozDcRrJG3dWGfqPcfiK7KU0BlkvhleadI02i3ZCMdxtJvZJ/zdm6e8BuntGkXjFLaOItX0+SAnoJU6q3v9Vuh/hZvlWp4r4lhVxtdQynupAIP0Nb9Li7av8MzwW7LMzvPGqN2EGl2ct1J5dCqj+BVLY+YA+NeD8Gapq+DqlwLa17+ixYJPwYA7cj9osPhWoW1okQ2xoqL7kUAfgK9qdKo9hW+RgvqyJ4e4Wt7CPl2sQQHG5u7vj7znqalqUrFtt3ZdKwpSlQSKUpQClKUApSlAKUpQClKUApSlAKUpQClKUApSlAKUpQClKUApSlAKUpQClKUApSlAKUpQClKUApSlAKUpQClKUApSlAKUpQClKUApSlAKUpQClKUApSlAKUpQClKUApSlAf/Z"/>
          <p:cNvSpPr>
            <a:spLocks noChangeAspect="1" noChangeArrowheads="1"/>
          </p:cNvSpPr>
          <p:nvPr/>
        </p:nvSpPr>
        <p:spPr bwMode="auto">
          <a:xfrm>
            <a:off x="155575" y="-876300"/>
            <a:ext cx="18288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83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Applied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68"/>
            <a:ext cx="8382000" cy="52898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Model: functional and stochastic </a:t>
            </a:r>
            <a:r>
              <a:rPr lang="en-US" sz="2000" dirty="0"/>
              <a:t>(</a:t>
            </a:r>
            <a:r>
              <a:rPr lang="en-US" sz="2000" dirty="0" err="1"/>
              <a:t>Korzukhin</a:t>
            </a:r>
            <a:r>
              <a:rPr lang="en-US" sz="2000" dirty="0"/>
              <a:t> et al, 1996)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Functional  (process)  → causal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Stochastic (statistical) → empirical</a:t>
            </a:r>
          </a:p>
          <a:p>
            <a:pPr>
              <a:lnSpc>
                <a:spcPct val="150000"/>
              </a:lnSpc>
            </a:pPr>
            <a:r>
              <a:rPr lang="en-US" dirty="0"/>
              <a:t>Choice: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philosophical </a:t>
            </a:r>
            <a:r>
              <a:rPr lang="en-US" sz="2000" dirty="0"/>
              <a:t>(</a:t>
            </a:r>
            <a:r>
              <a:rPr lang="en-US" sz="2000" dirty="0" err="1"/>
              <a:t>gnoseologic</a:t>
            </a:r>
            <a:r>
              <a:rPr lang="en-US" sz="2000" dirty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practical</a:t>
            </a:r>
          </a:p>
        </p:txBody>
      </p:sp>
    </p:spTree>
    <p:extLst>
      <p:ext uri="{BB962C8B-B14F-4D97-AF65-F5344CB8AC3E}">
        <p14:creationId xmlns:p14="http://schemas.microsoft.com/office/powerpoint/2010/main" val="8017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627392"/>
              </p:ext>
            </p:extLst>
          </p:nvPr>
        </p:nvGraphicFramePr>
        <p:xfrm>
          <a:off x="-152400" y="771525"/>
          <a:ext cx="52578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07405143"/>
              </p:ext>
            </p:extLst>
          </p:nvPr>
        </p:nvGraphicFramePr>
        <p:xfrm>
          <a:off x="4172639" y="3429000"/>
          <a:ext cx="4953000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25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choice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438739"/>
              </p:ext>
            </p:extLst>
          </p:nvPr>
        </p:nvGraphicFramePr>
        <p:xfrm>
          <a:off x="457200" y="111125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977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choice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Stochastic – no relationship</a:t>
                </a:r>
              </a:p>
              <a:p>
                <a:r>
                  <a:rPr lang="en-US" dirty="0"/>
                  <a:t>Functional:  logistic model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𝑑𝑁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dirty="0"/>
                  <a:t>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 little bit of history on logistic equation</a:t>
                </a:r>
              </a:p>
              <a:p>
                <a:pPr lvl="1"/>
                <a:r>
                  <a:rPr lang="en-US" dirty="0"/>
                  <a:t>Von Neumann suggested using the logistic map with parameter 4 as a random number generator</a:t>
                </a:r>
              </a:p>
              <a:p>
                <a:pPr lvl="1"/>
                <a:r>
                  <a:rPr lang="en-US" dirty="0"/>
                  <a:t>Foundation of chaos theory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4A1751D-71E7-7981-4BB3-41D25758D2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090952"/>
              </p:ext>
            </p:extLst>
          </p:nvPr>
        </p:nvGraphicFramePr>
        <p:xfrm>
          <a:off x="5867400" y="1110969"/>
          <a:ext cx="3200400" cy="1896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16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6E7D-4D7E-32EA-378B-5E4E61CB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701B1-F7D1-C14E-4D62-E0091128F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0968"/>
            <a:ext cx="8229600" cy="53660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Sampling theory</a:t>
            </a:r>
          </a:p>
          <a:p>
            <a:r>
              <a:rPr lang="en-US" dirty="0"/>
              <a:t>Formal birth: hypothesis testing </a:t>
            </a:r>
          </a:p>
          <a:p>
            <a:pPr lvl="1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Method to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decide whether the data provides support a particular statement (hypothesis)</a:t>
            </a:r>
            <a:endParaRPr lang="en-US" dirty="0"/>
          </a:p>
          <a:p>
            <a:r>
              <a:rPr lang="en-US" dirty="0"/>
              <a:t>Inference based on observations alone &lt;XVIII </a:t>
            </a:r>
          </a:p>
          <a:p>
            <a:r>
              <a:rPr lang="en-US" dirty="0"/>
              <a:t>Laplace and Arbuthnot credited with mentioning hypothesis testing </a:t>
            </a:r>
          </a:p>
          <a:p>
            <a:r>
              <a:rPr lang="en-US" dirty="0"/>
              <a:t>Sir Fisher: the creator of null hypothesis</a:t>
            </a:r>
          </a:p>
          <a:p>
            <a:pPr lvl="1"/>
            <a:r>
              <a:rPr lang="en-US" dirty="0"/>
              <a:t>H0: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observed differences between the data and hypothesis are due to chance alone</a:t>
            </a:r>
            <a:endParaRPr lang="en-US" dirty="0"/>
          </a:p>
          <a:p>
            <a:r>
              <a:rPr lang="en-US" dirty="0"/>
              <a:t>Hypothesis testing (XX century):</a:t>
            </a:r>
          </a:p>
          <a:p>
            <a:pPr lvl="1"/>
            <a:r>
              <a:rPr lang="en-US" dirty="0"/>
              <a:t>Jerzy Newman and Egon Pearson</a:t>
            </a:r>
          </a:p>
        </p:txBody>
      </p:sp>
    </p:spTree>
    <p:extLst>
      <p:ext uri="{BB962C8B-B14F-4D97-AF65-F5344CB8AC3E}">
        <p14:creationId xmlns:p14="http://schemas.microsoft.com/office/powerpoint/2010/main" val="382800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 of applied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68"/>
            <a:ext cx="8229600" cy="5442231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relationships between response variable and predictor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variables dependencies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Relate measurements to meaningful attributes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Models: describe or predict</a:t>
            </a:r>
          </a:p>
          <a:p>
            <a:endParaRPr lang="en-US" dirty="0"/>
          </a:p>
          <a:p>
            <a:r>
              <a:rPr lang="en-US" dirty="0"/>
              <a:t>Our goal is to develop parsimonious models 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Correct</a:t>
            </a:r>
          </a:p>
          <a:p>
            <a:pPr lvl="1"/>
            <a:r>
              <a:rPr lang="en-US" dirty="0"/>
              <a:t>Robust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9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68"/>
            <a:ext cx="8229600" cy="536603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Steps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Visual assessment of data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Develop tentative models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Select an appropriate model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Validate the model</a:t>
            </a:r>
          </a:p>
          <a:p>
            <a:pPr>
              <a:lnSpc>
                <a:spcPct val="150000"/>
              </a:lnSpc>
            </a:pPr>
            <a:r>
              <a:rPr lang="en-US" dirty="0"/>
              <a:t>Irrespective the model: functional/stochastic</a:t>
            </a:r>
          </a:p>
          <a:p>
            <a:pPr>
              <a:lnSpc>
                <a:spcPct val="150000"/>
              </a:lnSpc>
            </a:pPr>
            <a:r>
              <a:rPr lang="en-US" b="1" u="sng" dirty="0"/>
              <a:t>This class focused on regression → stochastic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1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10968"/>
                <a:ext cx="8382000" cy="551843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Francis Galton coined the term regression 1885</a:t>
                </a:r>
              </a:p>
              <a:p>
                <a:pPr lvl="1"/>
                <a:r>
                  <a:rPr lang="en-US" dirty="0"/>
                  <a:t>Height of humans</a:t>
                </a:r>
              </a:p>
              <a:p>
                <a:pPr lvl="1"/>
                <a:r>
                  <a:rPr lang="en-US" dirty="0"/>
                  <a:t>Nature 1877 “Typical laws of heredity”: reversion</a:t>
                </a:r>
              </a:p>
              <a:p>
                <a:pPr lvl="1"/>
                <a:r>
                  <a:rPr lang="en-US" dirty="0"/>
                  <a:t>Darwin’s cousin</a:t>
                </a:r>
              </a:p>
              <a:p>
                <a:pPr lvl="1"/>
                <a:r>
                  <a:rPr lang="en-US" dirty="0"/>
                  <a:t>Followed by Pearson (</a:t>
                </a:r>
                <a:r>
                  <a:rPr lang="en-US" dirty="0">
                    <a:latin typeface="Symbol" pitchFamily="2" charset="2"/>
                  </a:rPr>
                  <a:t>g</a:t>
                </a:r>
                <a:r>
                  <a:rPr lang="en-US" baseline="30000" dirty="0"/>
                  <a:t>2</a:t>
                </a:r>
                <a:r>
                  <a:rPr lang="en-US" dirty="0"/>
                  <a:t> test) and Fisher (H0, ML, F)</a:t>
                </a:r>
              </a:p>
              <a:p>
                <a:r>
                  <a:rPr lang="en-US" dirty="0"/>
                  <a:t>An equation: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l-GR" b="0" dirty="0"/>
                  <a:t>ε</a:t>
                </a:r>
                <a:endParaRPr lang="en-US" b="0" dirty="0"/>
              </a:p>
              <a:p>
                <a:pPr marL="400050" lvl="1" indent="0">
                  <a:buNone/>
                </a:pPr>
                <a:r>
                  <a:rPr lang="en-US" dirty="0"/>
                  <a:t>Y – dependent (predicted) variable</a:t>
                </a:r>
              </a:p>
              <a:p>
                <a:pPr marL="400050" lvl="1" indent="0">
                  <a:buNone/>
                </a:pPr>
                <a:r>
                  <a:rPr lang="en-US" b="0" dirty="0"/>
                  <a:t>X – independent (predictor) variables</a:t>
                </a:r>
              </a:p>
              <a:p>
                <a:pPr marL="400050" lvl="1" indent="0">
                  <a:buNone/>
                </a:pPr>
                <a:r>
                  <a:rPr lang="en-US" i="1" dirty="0"/>
                  <a:t>ε</a:t>
                </a:r>
                <a:r>
                  <a:rPr lang="en-US" dirty="0"/>
                  <a:t> – error / residual (the unknown)</a:t>
                </a:r>
              </a:p>
              <a:p>
                <a:r>
                  <a:rPr lang="en-US" b="0" dirty="0"/>
                  <a:t>If </a:t>
                </a:r>
                <a:r>
                  <a:rPr lang="en-US" b="0" i="1" dirty="0"/>
                  <a:t>f</a:t>
                </a:r>
                <a:r>
                  <a:rPr lang="en-US" b="0" dirty="0"/>
                  <a:t> is linear → linear regression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10968"/>
                <a:ext cx="8382000" cy="5518432"/>
              </a:xfrm>
              <a:blipFill>
                <a:blip r:embed="rId2"/>
                <a:stretch>
                  <a:fillRect l="-1667" t="-2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32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10969"/>
                <a:ext cx="8382000" cy="4876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 				Linear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20202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 		Linear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20202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β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				Nonlinear	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i="1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2020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rad>
                    <m: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	Nonlinear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20202"/>
                  </a:solidFill>
                  <a:latin typeface="Cambria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10969"/>
                <a:ext cx="8382000" cy="4876800"/>
              </a:xfrm>
              <a:blipFill>
                <a:blip r:embed="rId2"/>
                <a:stretch>
                  <a:fillRect t="-1625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985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– Matrix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b="0" i="0" smtClean="0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…+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02020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02020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𝐘</m:t>
                      </m:r>
                      <m:r>
                        <a:rPr lang="en-US" b="1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𝐗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  <m:r>
                        <a:rPr lang="en-US" b="1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ε</m:t>
                      </m:r>
                    </m:oMath>
                  </m:oMathPara>
                </a14:m>
                <a:endParaRPr lang="en-US" dirty="0">
                  <a:solidFill>
                    <a:srgbClr val="020202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20202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𝐘</m:t>
                    </m:r>
                  </m:oMath>
                </a14:m>
                <a:r>
                  <a:rPr lang="en-US" b="1" dirty="0">
                    <a:solidFill>
                      <a:srgbClr val="020202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solidFill>
                      <a:srgbClr val="020202"/>
                    </a:solidFill>
                    <a:latin typeface="Cambria Math" panose="02040503050406030204" pitchFamily="18" charset="0"/>
                  </a:rPr>
                  <a:t>is a vector of responses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20202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20202"/>
                        </a:solidFill>
                        <a:latin typeface="Cambria Math" panose="02040503050406030204" pitchFamily="18" charset="0"/>
                      </a:rPr>
                      <m:t>𝐗</m:t>
                    </m:r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 is called design matrix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20202"/>
                    </a:solidFill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 is parameter vector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20202"/>
                    </a:solidFill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2020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 is error vector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12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Overview:</a:t>
            </a:r>
            <a:endParaRPr lang="en-US" b="1" kern="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Syllabus</a:t>
            </a:r>
          </a:p>
          <a:p>
            <a:pPr>
              <a:lnSpc>
                <a:spcPct val="150000"/>
              </a:lnSpc>
            </a:pPr>
            <a:r>
              <a:rPr lang="en-US" dirty="0"/>
              <a:t>Modeling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Applied modeling</a:t>
            </a:r>
          </a:p>
          <a:p>
            <a:pPr>
              <a:lnSpc>
                <a:spcPct val="150000"/>
              </a:lnSpc>
            </a:pPr>
            <a:r>
              <a:rPr lang="en-US" dirty="0"/>
              <a:t>Regression</a:t>
            </a:r>
          </a:p>
          <a:p>
            <a:pPr lvl="0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3354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Linear Regression (SLR)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buFont typeface="Wingdings" panose="05000000000000000000" pitchFamily="2" charset="2"/>
                  <a:buChar char="§"/>
                  <a:tabLst>
                    <a:tab pos="1243013" algn="l"/>
                  </a:tabLst>
                </a:pPr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SLR describes one variable with another variable </a:t>
                </a:r>
              </a:p>
              <a:p>
                <a:pPr>
                  <a:buFont typeface="Wingdings" panose="05000000000000000000" pitchFamily="2" charset="2"/>
                  <a:buChar char="§"/>
                  <a:tabLst>
                    <a:tab pos="1243013" algn="l"/>
                  </a:tabLst>
                </a:pPr>
                <a:endParaRPr lang="en-US" dirty="0">
                  <a:solidFill>
                    <a:srgbClr val="020202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β</m:t>
                          </m:r>
                        </m:e>
                        <m:sub>
                          <m: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>
                          <a:solidFill>
                            <a:srgbClr val="02020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20202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20202"/>
                  </a:solidFill>
                  <a:latin typeface="Cambria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20202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 = dependent variable,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20202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= independent variable,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20202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2020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= regression parameters,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20202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= random error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>
                  <a:solidFill>
                    <a:srgbClr val="020202"/>
                  </a:solidFill>
                  <a:latin typeface="Cambria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The term linear refers to the fact that all variables have the exponent 1</a:t>
                </a:r>
                <a:endParaRPr lang="en-US" sz="2800" dirty="0">
                  <a:solidFill>
                    <a:srgbClr val="020202"/>
                  </a:solidFill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85" t="-2125" b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81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68"/>
            <a:ext cx="8229600" cy="5366031"/>
          </a:xfrm>
        </p:spPr>
        <p:txBody>
          <a:bodyPr/>
          <a:lstStyle/>
          <a:p>
            <a:r>
              <a:rPr lang="en-US" dirty="0"/>
              <a:t>Two main questions: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What are the parameters?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How good is the model, in this case SLR?</a:t>
            </a:r>
          </a:p>
          <a:p>
            <a:r>
              <a:rPr lang="en-US" dirty="0"/>
              <a:t>Parameter estimation:</a:t>
            </a:r>
          </a:p>
          <a:p>
            <a:pPr lvl="1"/>
            <a:r>
              <a:rPr lang="en-US" dirty="0"/>
              <a:t>Simple for linear relationships</a:t>
            </a:r>
          </a:p>
          <a:p>
            <a:r>
              <a:rPr lang="en-US" dirty="0"/>
              <a:t>“Goodness” of model → it’s complicated</a:t>
            </a:r>
          </a:p>
          <a:p>
            <a:pPr lvl="1"/>
            <a:r>
              <a:rPr lang="en-US" dirty="0"/>
              <a:t>True model: impossible to know</a:t>
            </a:r>
          </a:p>
          <a:p>
            <a:pPr lvl="1"/>
            <a:r>
              <a:rPr lang="en-US" dirty="0"/>
              <a:t>Assess adequacy → 2 parts</a:t>
            </a:r>
          </a:p>
          <a:p>
            <a:pPr lvl="2"/>
            <a:r>
              <a:rPr lang="en-US" dirty="0"/>
              <a:t>Overall</a:t>
            </a:r>
          </a:p>
          <a:p>
            <a:pPr lvl="2"/>
            <a:r>
              <a:rPr lang="en-US" dirty="0"/>
              <a:t>Correctness</a:t>
            </a:r>
          </a:p>
        </p:txBody>
      </p:sp>
    </p:spTree>
    <p:extLst>
      <p:ext uri="{BB962C8B-B14F-4D97-AF65-F5344CB8AC3E}">
        <p14:creationId xmlns:p14="http://schemas.microsoft.com/office/powerpoint/2010/main" val="199108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SLR – Parameter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68"/>
            <a:ext cx="8229600" cy="5289831"/>
          </a:xfrm>
        </p:spPr>
        <p:txBody>
          <a:bodyPr>
            <a:normAutofit/>
          </a:bodyPr>
          <a:lstStyle/>
          <a:p>
            <a:r>
              <a:rPr lang="en-US" dirty="0"/>
              <a:t>Least Square methods</a:t>
            </a:r>
          </a:p>
          <a:p>
            <a:pPr lvl="1"/>
            <a:r>
              <a:rPr lang="en-US" dirty="0"/>
              <a:t>Minimizes the errors → Gauss-Markov Theorem</a:t>
            </a:r>
          </a:p>
          <a:p>
            <a:pPr lvl="2"/>
            <a:r>
              <a:rPr lang="en-US" dirty="0"/>
              <a:t>BLUE: best linear unbiased estimator (min. variance)</a:t>
            </a:r>
          </a:p>
          <a:p>
            <a:pPr lvl="1"/>
            <a:r>
              <a:rPr lang="en-US" dirty="0"/>
              <a:t>The oldest</a:t>
            </a:r>
          </a:p>
          <a:p>
            <a:pPr lvl="1"/>
            <a:r>
              <a:rPr lang="en-US" dirty="0"/>
              <a:t>Roger Cotes </a:t>
            </a:r>
            <a:r>
              <a:rPr lang="en-US"/>
              <a:t>(1722) review </a:t>
            </a:r>
            <a:r>
              <a:rPr lang="en-US" dirty="0"/>
              <a:t>Newton’s Principia</a:t>
            </a:r>
          </a:p>
          <a:p>
            <a:pPr lvl="1"/>
            <a:r>
              <a:rPr lang="en-US" dirty="0"/>
              <a:t>Legendre (1805) and Gauss (1809)</a:t>
            </a:r>
          </a:p>
          <a:p>
            <a:r>
              <a:rPr lang="en-US" dirty="0"/>
              <a:t>Maximum likelihood</a:t>
            </a:r>
          </a:p>
          <a:p>
            <a:pPr lvl="1"/>
            <a:r>
              <a:rPr lang="en-US" dirty="0"/>
              <a:t>Maximizes the probability to happen</a:t>
            </a:r>
          </a:p>
          <a:p>
            <a:pPr lvl="1"/>
            <a:r>
              <a:rPr lang="en-US" dirty="0"/>
              <a:t>Pearson and </a:t>
            </a:r>
            <a:r>
              <a:rPr lang="en-US" dirty="0" err="1"/>
              <a:t>Filon</a:t>
            </a:r>
            <a:r>
              <a:rPr lang="en-US" dirty="0"/>
              <a:t> (1898)</a:t>
            </a:r>
          </a:p>
          <a:p>
            <a:pPr lvl="1"/>
            <a:r>
              <a:rPr lang="en-US" dirty="0"/>
              <a:t>Fisher (1922)</a:t>
            </a:r>
          </a:p>
        </p:txBody>
      </p:sp>
    </p:spTree>
    <p:extLst>
      <p:ext uri="{BB962C8B-B14F-4D97-AF65-F5344CB8AC3E}">
        <p14:creationId xmlns:p14="http://schemas.microsoft.com/office/powerpoint/2010/main" val="148667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SLR - Goodness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68"/>
            <a:ext cx="8229600" cy="53660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Overall</a:t>
            </a:r>
          </a:p>
          <a:p>
            <a:r>
              <a:rPr lang="en-US" dirty="0"/>
              <a:t>“A theory is only as good as its assumptions” Maurice Allais -  Nobel Prize in Economics</a:t>
            </a:r>
          </a:p>
          <a:p>
            <a:pPr marL="457200" lvl="1" indent="0">
              <a:buNone/>
            </a:pPr>
            <a:r>
              <a:rPr lang="en-US" dirty="0"/>
              <a:t>Garbage in – Garbage out</a:t>
            </a:r>
          </a:p>
          <a:p>
            <a:r>
              <a:rPr lang="en-US" dirty="0"/>
              <a:t>SLR assumptions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Model is linear (this is the big one)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residuals are independent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residuals have the same variance across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residuals are normally distributed</a:t>
            </a:r>
          </a:p>
          <a:p>
            <a:r>
              <a:rPr lang="en-US" dirty="0"/>
              <a:t>Unchecked assumption: There are no measurement errors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SLR assumptions - revisited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Model is linear </a:t>
                </a:r>
              </a:p>
              <a:p>
                <a:pPr lvl="1"/>
                <a:r>
                  <a:rPr lang="en-US" dirty="0"/>
                  <a:t>In actuality, it is impossible to know</a:t>
                </a:r>
              </a:p>
              <a:p>
                <a:r>
                  <a:rPr lang="en-US" dirty="0"/>
                  <a:t>The residuals are independent</a:t>
                </a:r>
              </a:p>
              <a:p>
                <a:pPr lvl="1"/>
                <a:r>
                  <a:rPr lang="en-US" dirty="0"/>
                  <a:t>Crucial for subsequent computations</a:t>
                </a:r>
              </a:p>
              <a:p>
                <a:r>
                  <a:rPr lang="en-US" dirty="0"/>
                  <a:t>The residuals have same variance across X</a:t>
                </a:r>
              </a:p>
              <a:p>
                <a:r>
                  <a:rPr lang="en-US" dirty="0"/>
                  <a:t>The residuals are normally distributed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~</a:t>
                </a:r>
                <a:r>
                  <a:rPr lang="en-US" dirty="0" err="1">
                    <a:solidFill>
                      <a:srgbClr val="020202"/>
                    </a:solidFill>
                    <a:latin typeface="Cambria" panose="02040503050406030204" pitchFamily="18" charset="0"/>
                  </a:rPr>
                  <a:t>iid</a:t>
                </a:r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 N(0,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>
                            <a:solidFill>
                              <a:srgbClr val="02020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20202"/>
                    </a:solidFill>
                    <a:latin typeface="Cambria" panose="02040503050406030204" pitchFamily="18" charset="0"/>
                  </a:rPr>
                  <a:t>)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459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Residuals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Image result for assumption of linear regress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1" b="4476"/>
          <a:stretch/>
        </p:blipFill>
        <p:spPr bwMode="auto">
          <a:xfrm>
            <a:off x="457200" y="1018220"/>
            <a:ext cx="7924800" cy="583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157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968"/>
            <a:ext cx="8229600" cy="53660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Modeling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Functional vs. stochastic</a:t>
            </a:r>
          </a:p>
          <a:p>
            <a:pPr>
              <a:lnSpc>
                <a:spcPct val="150000"/>
              </a:lnSpc>
            </a:pPr>
            <a:r>
              <a:rPr lang="en-US" dirty="0"/>
              <a:t>Applied models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Regression</a:t>
            </a:r>
          </a:p>
          <a:p>
            <a:pPr>
              <a:lnSpc>
                <a:spcPct val="150000"/>
              </a:lnSpc>
            </a:pPr>
            <a:r>
              <a:rPr lang="en-US" dirty="0"/>
              <a:t>Simple linear regression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78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ixabay.com/static/uploads/photo/2016/06/26/23/55/question-mark-1481601_960_7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82" y="1398494"/>
            <a:ext cx="9144000" cy="486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82790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CFF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b="0" dirty="0">
                <a:solidFill>
                  <a:srgbClr val="020202"/>
                </a:solidFill>
                <a:latin typeface="Cambria" pitchFamily="18" charset="0"/>
              </a:rPr>
              <a:t>Course Objective</a:t>
            </a:r>
            <a:endParaRPr altLang="en-US" sz="2100" b="0" dirty="0">
              <a:solidFill>
                <a:srgbClr val="020202"/>
              </a:solidFill>
              <a:latin typeface="Cambria" pitchFamily="18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20202"/>
                </a:solidFill>
                <a:latin typeface="Cambria" panose="02040503050406030204" pitchFamily="18" charset="0"/>
              </a:rPr>
              <a:t>MAIN objective: Develop complex and  reliable models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20202"/>
                </a:solidFill>
                <a:latin typeface="Cambria" panose="02040503050406030204" pitchFamily="18" charset="0"/>
              </a:rPr>
              <a:t>Focused objective: regression</a:t>
            </a:r>
          </a:p>
          <a:p>
            <a:pPr lvl="2">
              <a:lnSpc>
                <a:spcPct val="150000"/>
              </a:lnSpc>
            </a:pPr>
            <a:r>
              <a:rPr lang="en-US" sz="2800" dirty="0">
                <a:solidFill>
                  <a:srgbClr val="020202"/>
                </a:solidFill>
                <a:latin typeface="Cambria" panose="02040503050406030204" pitchFamily="18" charset="0"/>
              </a:rPr>
              <a:t>Examine assumptions &amp; their impact </a:t>
            </a:r>
          </a:p>
          <a:p>
            <a:pPr lvl="2">
              <a:lnSpc>
                <a:spcPct val="150000"/>
              </a:lnSpc>
            </a:pPr>
            <a:r>
              <a:rPr lang="en-US" sz="2800" dirty="0">
                <a:solidFill>
                  <a:srgbClr val="020202"/>
                </a:solidFill>
                <a:latin typeface="Cambria" panose="02040503050406030204" pitchFamily="18" charset="0"/>
              </a:rPr>
              <a:t>Nonlinear modeling</a:t>
            </a:r>
          </a:p>
          <a:p>
            <a:pPr lvl="3">
              <a:lnSpc>
                <a:spcPct val="150000"/>
              </a:lnSpc>
            </a:pP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Mixed models</a:t>
            </a:r>
          </a:p>
          <a:p>
            <a:pPr lvl="3">
              <a:lnSpc>
                <a:spcPct val="150000"/>
              </a:lnSpc>
            </a:pP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Generalized linear models</a:t>
            </a:r>
          </a:p>
        </p:txBody>
      </p:sp>
    </p:spTree>
    <p:extLst>
      <p:ext uri="{BB962C8B-B14F-4D97-AF65-F5344CB8AC3E}">
        <p14:creationId xmlns:p14="http://schemas.microsoft.com/office/powerpoint/2010/main" val="403765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time: Wed 17:00: - 19:50</a:t>
            </a:r>
          </a:p>
          <a:p>
            <a:r>
              <a:rPr lang="en-US" dirty="0"/>
              <a:t>Classroom: #1</a:t>
            </a:r>
          </a:p>
          <a:p>
            <a:r>
              <a:rPr lang="en-US" dirty="0"/>
              <a:t>Assignments: 7	35%</a:t>
            </a:r>
          </a:p>
          <a:p>
            <a:r>
              <a:rPr lang="en-US" dirty="0"/>
              <a:t>Midterm			20%</a:t>
            </a:r>
          </a:p>
          <a:p>
            <a:r>
              <a:rPr lang="en-US" dirty="0"/>
              <a:t>Final			20</a:t>
            </a:r>
          </a:p>
          <a:p>
            <a:r>
              <a:rPr lang="en-US" dirty="0"/>
              <a:t>Project			25%</a:t>
            </a:r>
          </a:p>
        </p:txBody>
      </p:sp>
    </p:spTree>
    <p:extLst>
      <p:ext uri="{BB962C8B-B14F-4D97-AF65-F5344CB8AC3E}">
        <p14:creationId xmlns:p14="http://schemas.microsoft.com/office/powerpoint/2010/main" val="142389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 and 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Expected student conduct</a:t>
            </a:r>
          </a:p>
          <a:p>
            <a:r>
              <a:rPr lang="en-US" dirty="0"/>
              <a:t>Academic integrity</a:t>
            </a:r>
          </a:p>
          <a:p>
            <a:r>
              <a:rPr lang="en-US" dirty="0"/>
              <a:t>Students with Disabilities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365385"/>
              </p:ext>
            </p:extLst>
          </p:nvPr>
        </p:nvGraphicFramePr>
        <p:xfrm>
          <a:off x="1676400" y="1371600"/>
          <a:ext cx="4865687" cy="21701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84340">
                  <a:extLst>
                    <a:ext uri="{9D8B030D-6E8A-4147-A177-3AD203B41FA5}">
                      <a16:colId xmlns:a16="http://schemas.microsoft.com/office/drawing/2014/main" val="3710450089"/>
                    </a:ext>
                  </a:extLst>
                </a:gridCol>
                <a:gridCol w="2481347">
                  <a:extLst>
                    <a:ext uri="{9D8B030D-6E8A-4147-A177-3AD203B41FA5}">
                      <a16:colId xmlns:a16="http://schemas.microsoft.com/office/drawing/2014/main" val="11060855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	&gt; 93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C+	77 – 80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740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</a:rPr>
                        <a:t>A-</a:t>
                      </a:r>
                      <a:r>
                        <a:rPr lang="en-US" sz="2800" baseline="0" dirty="0">
                          <a:effectLst/>
                        </a:rPr>
                        <a:t>       </a:t>
                      </a:r>
                      <a:r>
                        <a:rPr lang="en-US" sz="2800" dirty="0">
                          <a:effectLst/>
                        </a:rPr>
                        <a:t>90 – 93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	70 – 77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348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B+	87 – 90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</a:rPr>
                        <a:t>C-	65 – 70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925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	83 – 87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	60 – 65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622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B-	80 - 83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	&lt; 60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257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25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CFFFF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en-US" b="0" dirty="0">
                <a:solidFill>
                  <a:srgbClr val="020202"/>
                </a:solidFill>
                <a:latin typeface="Cambria" pitchFamily="18" charset="0"/>
              </a:rPr>
              <a:t>Supporting Materials</a:t>
            </a:r>
            <a:endParaRPr altLang="en-US" sz="2100" b="0" dirty="0">
              <a:solidFill>
                <a:srgbClr val="020202"/>
              </a:solidFill>
              <a:latin typeface="Cambria" pitchFamily="18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 Kutner, M.H., C.J. Nachtsheim, J. Neter, and William Li. 2005. </a:t>
            </a:r>
            <a:r>
              <a:rPr lang="en-US" sz="2400" b="1" dirty="0">
                <a:solidFill>
                  <a:srgbClr val="020202"/>
                </a:solidFill>
                <a:latin typeface="Cambria" panose="02040503050406030204" pitchFamily="18" charset="0"/>
              </a:rPr>
              <a:t>Applied Linear Statistical Models</a:t>
            </a: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. 5</a:t>
            </a:r>
            <a:r>
              <a:rPr lang="en-US" sz="2400" baseline="30000" dirty="0">
                <a:solidFill>
                  <a:srgbClr val="020202"/>
                </a:solidFill>
                <a:latin typeface="Cambria" panose="02040503050406030204" pitchFamily="18" charset="0"/>
              </a:rPr>
              <a:t>th</a:t>
            </a: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 Ed. McGraw-Hill 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 J.K. </a:t>
            </a:r>
            <a:r>
              <a:rPr lang="en-US" sz="2400" dirty="0" err="1">
                <a:solidFill>
                  <a:srgbClr val="020202"/>
                </a:solidFill>
                <a:latin typeface="Cambria" panose="02040503050406030204" pitchFamily="18" charset="0"/>
              </a:rPr>
              <a:t>Vanclay</a:t>
            </a: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. 1994. </a:t>
            </a:r>
            <a:r>
              <a:rPr lang="en-US" sz="2400" b="1" i="0" dirty="0">
                <a:solidFill>
                  <a:srgbClr val="2E3743"/>
                </a:solidFill>
                <a:effectLst/>
                <a:latin typeface="Roboto Slab"/>
              </a:rPr>
              <a:t>Modelling Forest Growth and Yield: Applications to Mixed Tropical Forests</a:t>
            </a: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. Online free</a:t>
            </a:r>
          </a:p>
          <a:p>
            <a:pPr marL="257175" indent="-257175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 Venables, W.N., Smith, D.M., and the R Core Team, 2015. </a:t>
            </a:r>
            <a:r>
              <a:rPr lang="en-US" sz="2400" b="1" dirty="0">
                <a:solidFill>
                  <a:srgbClr val="020202"/>
                </a:solidFill>
                <a:latin typeface="Cambria" panose="02040503050406030204" pitchFamily="18" charset="0"/>
              </a:rPr>
              <a:t>An</a:t>
            </a: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 </a:t>
            </a:r>
            <a:r>
              <a:rPr lang="en-US" sz="2400" b="1" dirty="0">
                <a:solidFill>
                  <a:srgbClr val="020202"/>
                </a:solidFill>
                <a:latin typeface="Cambria" panose="02040503050406030204" pitchFamily="18" charset="0"/>
              </a:rPr>
              <a:t>Introduction to R.  </a:t>
            </a:r>
            <a:r>
              <a:rPr lang="en-US" sz="2400" dirty="0">
                <a:solidFill>
                  <a:srgbClr val="020202"/>
                </a:solidFill>
                <a:latin typeface="Cambria" panose="02040503050406030204" pitchFamily="18" charset="0"/>
              </a:rPr>
              <a:t>Online free</a:t>
            </a:r>
          </a:p>
        </p:txBody>
      </p:sp>
    </p:spTree>
    <p:extLst>
      <p:ext uri="{BB962C8B-B14F-4D97-AF65-F5344CB8AC3E}">
        <p14:creationId xmlns:p14="http://schemas.microsoft.com/office/powerpoint/2010/main" val="1297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problem</a:t>
            </a:r>
          </a:p>
          <a:p>
            <a:pPr lvl="1"/>
            <a:r>
              <a:rPr lang="en-US" dirty="0"/>
              <a:t>From your research</a:t>
            </a:r>
          </a:p>
          <a:p>
            <a:pPr lvl="1"/>
            <a:r>
              <a:rPr lang="en-US" dirty="0"/>
              <a:t>From given data</a:t>
            </a:r>
          </a:p>
          <a:p>
            <a:r>
              <a:rPr lang="en-US" dirty="0"/>
              <a:t>Selection of the project: end of 2</a:t>
            </a:r>
            <a:r>
              <a:rPr lang="en-US" baseline="30000" dirty="0"/>
              <a:t>nd</a:t>
            </a:r>
            <a:r>
              <a:rPr lang="en-US" dirty="0"/>
              <a:t> week</a:t>
            </a:r>
          </a:p>
          <a:p>
            <a:r>
              <a:rPr lang="en-US" dirty="0"/>
              <a:t>Stand alone manuscript</a:t>
            </a:r>
          </a:p>
          <a:p>
            <a:pPr lvl="1"/>
            <a:r>
              <a:rPr lang="en-US" dirty="0"/>
              <a:t>All sections of a manuscript</a:t>
            </a:r>
          </a:p>
          <a:p>
            <a:pPr lvl="1"/>
            <a:r>
              <a:rPr lang="en-US" dirty="0"/>
              <a:t>Properly written</a:t>
            </a:r>
          </a:p>
        </p:txBody>
      </p:sp>
    </p:spTree>
    <p:extLst>
      <p:ext uri="{BB962C8B-B14F-4D97-AF65-F5344CB8AC3E}">
        <p14:creationId xmlns:p14="http://schemas.microsoft.com/office/powerpoint/2010/main" val="395386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B5DB7-2F10-5DE2-A428-BC992A4EB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929B-9595-7B94-5A51-BE6C988AC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/>
              <a:t>FOUNDATION</a:t>
            </a:r>
          </a:p>
        </p:txBody>
      </p:sp>
    </p:spTree>
    <p:extLst>
      <p:ext uri="{BB962C8B-B14F-4D97-AF65-F5344CB8AC3E}">
        <p14:creationId xmlns:p14="http://schemas.microsoft.com/office/powerpoint/2010/main" val="205154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20202"/>
                </a:solidFill>
                <a:latin typeface="Cambria" panose="02040503050406030204" pitchFamily="18" charset="0"/>
              </a:rPr>
              <a:t>What is a model?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20202"/>
                </a:solidFill>
                <a:latin typeface="Cambria" panose="02040503050406030204" pitchFamily="18" charset="0"/>
              </a:rPr>
              <a:t>a system or thing used as an example to follow or imitate </a:t>
            </a:r>
            <a:r>
              <a:rPr lang="en-US" sz="2000" i="1" dirty="0">
                <a:solidFill>
                  <a:srgbClr val="020202"/>
                </a:solidFill>
                <a:latin typeface="Cambria" panose="02040503050406030204" pitchFamily="18" charset="0"/>
              </a:rPr>
              <a:t>(</a:t>
            </a:r>
            <a:r>
              <a:rPr lang="en-US" sz="2000" dirty="0">
                <a:solidFill>
                  <a:srgbClr val="020202"/>
                </a:solidFill>
                <a:latin typeface="Cambria" panose="02040503050406030204" pitchFamily="18" charset="0"/>
              </a:rPr>
              <a:t>Dictionary. Com)</a:t>
            </a:r>
            <a:endParaRPr lang="en-US" sz="2000" i="1" dirty="0">
              <a:solidFill>
                <a:srgbClr val="020202"/>
              </a:solidFill>
              <a:latin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en-US" i="1" dirty="0">
                <a:solidFill>
                  <a:srgbClr val="020202"/>
                </a:solidFill>
                <a:latin typeface="Cambria" panose="02040503050406030204" pitchFamily="18" charset="0"/>
              </a:rPr>
              <a:t>a simplified description, especially a mathematical one, of a system or process, to assist calculations and predictions</a:t>
            </a:r>
          </a:p>
          <a:p>
            <a:r>
              <a:rPr lang="en-US" dirty="0">
                <a:solidFill>
                  <a:srgbClr val="020202"/>
                </a:solidFill>
                <a:latin typeface="Cambria" panose="02040503050406030204" pitchFamily="18" charset="0"/>
              </a:rPr>
              <a:t>Applied model: models focused on a particular aspect of reality, life forest</a:t>
            </a:r>
          </a:p>
          <a:p>
            <a:r>
              <a:rPr lang="en-US" dirty="0">
                <a:solidFill>
                  <a:srgbClr val="020202"/>
                </a:solidFill>
                <a:latin typeface="Cambria" panose="02040503050406030204" pitchFamily="18" charset="0"/>
              </a:rPr>
              <a:t>A mathematical or statistical representation of a </a:t>
            </a:r>
            <a:r>
              <a:rPr lang="en-US" b="1" u="sng" dirty="0">
                <a:solidFill>
                  <a:srgbClr val="020202"/>
                </a:solidFill>
                <a:latin typeface="Cambria" panose="02040503050406030204" pitchFamily="18" charset="0"/>
              </a:rPr>
              <a:t>relationship between variables </a:t>
            </a:r>
            <a:r>
              <a:rPr lang="en-US" dirty="0">
                <a:solidFill>
                  <a:srgbClr val="020202"/>
                </a:solidFill>
                <a:latin typeface="Cambria" panose="02040503050406030204" pitchFamily="18" charset="0"/>
              </a:rPr>
              <a:t>which </a:t>
            </a:r>
            <a:r>
              <a:rPr lang="en-US" b="1" u="sng" dirty="0">
                <a:solidFill>
                  <a:srgbClr val="020202"/>
                </a:solidFill>
                <a:latin typeface="Cambria" panose="02040503050406030204" pitchFamily="18" charset="0"/>
              </a:rPr>
              <a:t>may</a:t>
            </a:r>
            <a:r>
              <a:rPr lang="en-US" dirty="0">
                <a:solidFill>
                  <a:srgbClr val="020202"/>
                </a:solidFill>
                <a:latin typeface="Cambria" panose="02040503050406030204" pitchFamily="18" charset="0"/>
              </a:rPr>
              <a:t> represent processes or attributes of interest</a:t>
            </a:r>
          </a:p>
        </p:txBody>
      </p:sp>
    </p:spTree>
    <p:extLst>
      <p:ext uri="{BB962C8B-B14F-4D97-AF65-F5344CB8AC3E}">
        <p14:creationId xmlns:p14="http://schemas.microsoft.com/office/powerpoint/2010/main" val="4907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TemplateOSUT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FE209_w02_11</Template>
  <TotalTime>5544</TotalTime>
  <Words>1033</Words>
  <Application>Microsoft Macintosh PowerPoint</Application>
  <PresentationFormat>On-screen Show (4:3)</PresentationFormat>
  <Paragraphs>198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Roboto Slab</vt:lpstr>
      <vt:lpstr>Symbol</vt:lpstr>
      <vt:lpstr>Times New Roman</vt:lpstr>
      <vt:lpstr>Wingdings</vt:lpstr>
      <vt:lpstr>PresentationTemplateOSUTH</vt:lpstr>
      <vt:lpstr>Modele Statistice Liniare si Neliniare Applicate</vt:lpstr>
      <vt:lpstr>Overview:</vt:lpstr>
      <vt:lpstr>Course Objective</vt:lpstr>
      <vt:lpstr>Syllabus</vt:lpstr>
      <vt:lpstr>Grades and Other</vt:lpstr>
      <vt:lpstr>Supporting Materials</vt:lpstr>
      <vt:lpstr>Project</vt:lpstr>
      <vt:lpstr>PowerPoint Presentation</vt:lpstr>
      <vt:lpstr>Modeling</vt:lpstr>
      <vt:lpstr>Applied modeling</vt:lpstr>
      <vt:lpstr>Models</vt:lpstr>
      <vt:lpstr>Modeling choice</vt:lpstr>
      <vt:lpstr>Modeling choice (2)</vt:lpstr>
      <vt:lpstr>Statistics History</vt:lpstr>
      <vt:lpstr>Objectives of applied modeling</vt:lpstr>
      <vt:lpstr>Modeling Steps</vt:lpstr>
      <vt:lpstr>Regression</vt:lpstr>
      <vt:lpstr>Regression</vt:lpstr>
      <vt:lpstr>Regression – Matrix Algebra</vt:lpstr>
      <vt:lpstr>Simple Linear Regression (SLR)</vt:lpstr>
      <vt:lpstr>SLR</vt:lpstr>
      <vt:lpstr>SLR – Parameter estimation</vt:lpstr>
      <vt:lpstr>SLR - Goodness </vt:lpstr>
      <vt:lpstr>SLR assumptions - revisited</vt:lpstr>
      <vt:lpstr>Residuals assumptions</vt:lpstr>
      <vt:lpstr>Summary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FOR525</dc:title>
  <dc:creator>Strimbu, Bogdan</dc:creator>
  <cp:lastModifiedBy>Strimbu, Bogdan</cp:lastModifiedBy>
  <cp:revision>279</cp:revision>
  <dcterms:created xsi:type="dcterms:W3CDTF">2012-12-01T01:36:27Z</dcterms:created>
  <dcterms:modified xsi:type="dcterms:W3CDTF">2022-10-06T07:43:52Z</dcterms:modified>
</cp:coreProperties>
</file>