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2"/>
  </p:notesMasterIdLst>
  <p:handoutMasterIdLst>
    <p:handoutMasterId r:id="rId73"/>
  </p:handoutMasterIdLst>
  <p:sldIdLst>
    <p:sldId id="257" r:id="rId2"/>
    <p:sldId id="273" r:id="rId3"/>
    <p:sldId id="380" r:id="rId4"/>
    <p:sldId id="373" r:id="rId5"/>
    <p:sldId id="368" r:id="rId6"/>
    <p:sldId id="369" r:id="rId7"/>
    <p:sldId id="370" r:id="rId8"/>
    <p:sldId id="371" r:id="rId9"/>
    <p:sldId id="372" r:id="rId10"/>
    <p:sldId id="396" r:id="rId11"/>
    <p:sldId id="374" r:id="rId12"/>
    <p:sldId id="375" r:id="rId13"/>
    <p:sldId id="376" r:id="rId14"/>
    <p:sldId id="309" r:id="rId15"/>
    <p:sldId id="378" r:id="rId16"/>
    <p:sldId id="283" r:id="rId17"/>
    <p:sldId id="284" r:id="rId18"/>
    <p:sldId id="310" r:id="rId19"/>
    <p:sldId id="311" r:id="rId20"/>
    <p:sldId id="382" r:id="rId21"/>
    <p:sldId id="307" r:id="rId22"/>
    <p:sldId id="308" r:id="rId23"/>
    <p:sldId id="294" r:id="rId24"/>
    <p:sldId id="317" r:id="rId25"/>
    <p:sldId id="379" r:id="rId26"/>
    <p:sldId id="298" r:id="rId27"/>
    <p:sldId id="300" r:id="rId28"/>
    <p:sldId id="327" r:id="rId29"/>
    <p:sldId id="302" r:id="rId30"/>
    <p:sldId id="328" r:id="rId31"/>
    <p:sldId id="304" r:id="rId32"/>
    <p:sldId id="306" r:id="rId33"/>
    <p:sldId id="381" r:id="rId34"/>
    <p:sldId id="258" r:id="rId35"/>
    <p:sldId id="259" r:id="rId36"/>
    <p:sldId id="260" r:id="rId37"/>
    <p:sldId id="278" r:id="rId38"/>
    <p:sldId id="261" r:id="rId39"/>
    <p:sldId id="262" r:id="rId40"/>
    <p:sldId id="286" r:id="rId41"/>
    <p:sldId id="287" r:id="rId42"/>
    <p:sldId id="288" r:id="rId43"/>
    <p:sldId id="289" r:id="rId44"/>
    <p:sldId id="267" r:id="rId45"/>
    <p:sldId id="383" r:id="rId46"/>
    <p:sldId id="268" r:id="rId47"/>
    <p:sldId id="269" r:id="rId48"/>
    <p:sldId id="275" r:id="rId49"/>
    <p:sldId id="276" r:id="rId50"/>
    <p:sldId id="270" r:id="rId51"/>
    <p:sldId id="271" r:id="rId52"/>
    <p:sldId id="395" r:id="rId53"/>
    <p:sldId id="384" r:id="rId54"/>
    <p:sldId id="385" r:id="rId55"/>
    <p:sldId id="281" r:id="rId56"/>
    <p:sldId id="263" r:id="rId57"/>
    <p:sldId id="282" r:id="rId58"/>
    <p:sldId id="265" r:id="rId59"/>
    <p:sldId id="386" r:id="rId60"/>
    <p:sldId id="387" r:id="rId61"/>
    <p:sldId id="388" r:id="rId62"/>
    <p:sldId id="389" r:id="rId63"/>
    <p:sldId id="266" r:id="rId64"/>
    <p:sldId id="390" r:id="rId65"/>
    <p:sldId id="391" r:id="rId66"/>
    <p:sldId id="392" r:id="rId67"/>
    <p:sldId id="393" r:id="rId68"/>
    <p:sldId id="394" r:id="rId69"/>
    <p:sldId id="272" r:id="rId70"/>
    <p:sldId id="367" r:id="rId7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mbu, Bogdan" initials="SB" lastIdx="1" clrIdx="0">
    <p:extLst>
      <p:ext uri="{19B8F6BF-5375-455C-9EA6-DF929625EA0E}">
        <p15:presenceInfo xmlns:p15="http://schemas.microsoft.com/office/powerpoint/2012/main" userId="S-1-5-21-828376571-1197701538-1844936127-2943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24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0" autoAdjust="0"/>
    <p:restoredTop sz="95986" autoAdjust="0"/>
  </p:normalViewPr>
  <p:slideViewPr>
    <p:cSldViewPr>
      <p:cViewPr varScale="1">
        <p:scale>
          <a:sx n="118" d="100"/>
          <a:sy n="118" d="100"/>
        </p:scale>
        <p:origin x="110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30F6CF42-EA53-435E-A911-A5452AE4491D}" type="datetimeFigureOut">
              <a:rPr lang="en-US" smtClean="0"/>
              <a:t>10/6/22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3A11994C-2083-4E68-89BE-ACC73C87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998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67C7CBEA-680C-40F2-859E-7B23667BDFBB}" type="datetimeFigureOut">
              <a:rPr lang="en-US" smtClean="0"/>
              <a:pPr/>
              <a:t>10/5/22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597E4636-FEF9-427B-B496-9B11733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065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D30EA-C290-4334-9FB3-10426FEF04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Thank you for your</a:t>
            </a:r>
            <a:r>
              <a:rPr lang="en-US" baseline="0" dirty="0"/>
              <a:t> attention.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593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914400" cy="365125"/>
          </a:xfrm>
          <a:prstGeom prst="rect">
            <a:avLst/>
          </a:prstGeom>
        </p:spPr>
        <p:txBody>
          <a:bodyPr/>
          <a:lstStyle/>
          <a:p>
            <a:fld id="{6AE4C13C-F509-40ED-B0EF-D34233A024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914400" cy="365125"/>
          </a:xfrm>
          <a:prstGeom prst="rect">
            <a:avLst/>
          </a:prstGeom>
        </p:spPr>
        <p:txBody>
          <a:bodyPr/>
          <a:lstStyle/>
          <a:p>
            <a:fld id="{6AE4C13C-F509-40ED-B0EF-D34233A024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6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553200"/>
            <a:ext cx="8534400" cy="304800"/>
          </a:xfrm>
          <a:prstGeom prst="rect">
            <a:avLst/>
          </a:prstGeom>
        </p:spPr>
        <p:txBody>
          <a:bodyPr/>
          <a:lstStyle>
            <a:lvl1pPr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8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914400" cy="365125"/>
          </a:xfrm>
          <a:prstGeom prst="rect">
            <a:avLst/>
          </a:prstGeom>
        </p:spPr>
        <p:txBody>
          <a:bodyPr/>
          <a:lstStyle/>
          <a:p>
            <a:fld id="{6AE4C13C-F509-40ED-B0EF-D34233A024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1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914400" cy="365125"/>
          </a:xfrm>
          <a:prstGeom prst="rect">
            <a:avLst/>
          </a:prstGeom>
        </p:spPr>
        <p:txBody>
          <a:bodyPr/>
          <a:lstStyle/>
          <a:p>
            <a:fld id="{6AE4C13C-F509-40ED-B0EF-D34233A024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5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914400" cy="365125"/>
          </a:xfrm>
          <a:prstGeom prst="rect">
            <a:avLst/>
          </a:prstGeom>
        </p:spPr>
        <p:txBody>
          <a:bodyPr/>
          <a:lstStyle/>
          <a:p>
            <a:fld id="{6AE4C13C-F509-40ED-B0EF-D34233A024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9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914400" cy="365125"/>
          </a:xfrm>
          <a:prstGeom prst="rect">
            <a:avLst/>
          </a:prstGeom>
        </p:spPr>
        <p:txBody>
          <a:bodyPr/>
          <a:lstStyle/>
          <a:p>
            <a:fld id="{6AE4C13C-F509-40ED-B0EF-D34233A024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8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914400" cy="365125"/>
          </a:xfrm>
          <a:prstGeom prst="rect">
            <a:avLst/>
          </a:prstGeom>
        </p:spPr>
        <p:txBody>
          <a:bodyPr/>
          <a:lstStyle/>
          <a:p>
            <a:fld id="{6AE4C13C-F509-40ED-B0EF-D34233A024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914400" cy="365125"/>
          </a:xfrm>
          <a:prstGeom prst="rect">
            <a:avLst/>
          </a:prstGeom>
        </p:spPr>
        <p:txBody>
          <a:bodyPr/>
          <a:lstStyle/>
          <a:p>
            <a:fld id="{6AE4C13C-F509-40ED-B0EF-D34233A024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914400" cy="365125"/>
          </a:xfrm>
          <a:prstGeom prst="rect">
            <a:avLst/>
          </a:prstGeom>
        </p:spPr>
        <p:txBody>
          <a:bodyPr/>
          <a:lstStyle/>
          <a:p>
            <a:fld id="{6AE4C13C-F509-40ED-B0EF-D34233A024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0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0969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517460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mars.forestry.oregonstate.edu/sites/all/themes/d7_mars/images/MARS25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994" y="6312"/>
            <a:ext cx="56605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"/>
            <a:ext cx="541048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592555"/>
            <a:ext cx="1600200" cy="26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4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b="1" kern="0" dirty="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8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20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65.wmf"/><Relationship Id="rId7" Type="http://schemas.openxmlformats.org/officeDocument/2006/relationships/image" Target="../media/image67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68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Modele</a:t>
            </a:r>
            <a:r>
              <a:rPr lang="en-US" dirty="0"/>
              <a:t> </a:t>
            </a:r>
            <a:r>
              <a:rPr lang="en-US" dirty="0" err="1"/>
              <a:t>Statistice</a:t>
            </a:r>
            <a:r>
              <a:rPr lang="en-US" dirty="0"/>
              <a:t> </a:t>
            </a:r>
            <a:r>
              <a:rPr lang="en-US" dirty="0" err="1"/>
              <a:t>Liniare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Neliniare</a:t>
            </a:r>
            <a:r>
              <a:rPr lang="en-US" dirty="0"/>
              <a:t> Applicate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114800"/>
            <a:ext cx="7010400" cy="1600200"/>
          </a:xfrm>
        </p:spPr>
        <p:txBody>
          <a:bodyPr>
            <a:normAutofit/>
          </a:bodyPr>
          <a:lstStyle/>
          <a:p>
            <a:pPr lvl="0" eaLnBrk="0" hangingPunct="0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Basic Statistics Review</a:t>
            </a:r>
          </a:p>
        </p:txBody>
      </p:sp>
      <p:sp>
        <p:nvSpPr>
          <p:cNvPr id="6146" name="AutoShape 2" descr="data:image/jpeg;base64,/9j/4AAQSkZJRgABAQAAAQABAAD/2wCEAAkGBhQQEBUQEBEVFRARFREUFxEVGBgcFxYXFRIYFRceFhIXGzIhGxslGRUWHzIiJCc1LC0sFyMyNTAtNSYrLCkBCQoKDgwOGg8PGTIkHCQxKSwxNS8rLCw0KS8tKi8sLCksKiwsLywtLDAsLCwpLCwsLCwpLC0sLCwpLCwpLCksLP/AABEIAMAAwAMBIgACEQEDEQH/xAAcAAEAAwEBAQEBAAAAAAAAAAAABQYHBAMCAQj/xABFEAACAQMCBAIHBAYIBAcAAAABAgMABBEFEgYTITEHQRQiMlFhcYEjUpGhJkJiZIKSFRYzNUNyc7I0U4PBJCU2dJO0wv/EABgBAQADAQAAAAAAAAAAAAAAAAABAgME/8QALREAAgECBAIKAgMAAAAAAAAAAAECAxESITGBUWETIjIzQWJxkaHwQsEEsdH/2gAMAwEAAhEDEQA/ANxpSlAKUpQClKUApSlAKUpQClKUApSlAKUpQClKUApSlAKUpQClKUApSlAKUpQClKUApSlAKUpQClKUApSlAKUpQClKUApSlAKUpQClKUApSse4T4t1zU4TPbG02q2xt6lTu2K/QZ7YdetaQpuSb4FXKxsNKzn9I/3H86fpH+4/nU9F5l7jFyNGpWc/pH+4/nX5+kf7j+dOi8y9xi5Gj0rOf0j/AHH86/P0j/cfzp0XmXuMXI0elZx+kf7j+dfv6R/uP506LzL3GLkaNSsr1nV9ftIHuJjZ8uMZbaCTj4DNX7hPUnubG3uJccyWJHbAwMkZOB5ColTcVe4Uk3YlqUpWZYUpSgFKUoBSlKAUpSgFKUoBWT+BbkaRdEHBE0hB9xFpDWsVk3gd/c91/qyf/Uhrop93LYpLX3OPwY4nuru7dbm5klUQbgrEYB3L16CtkrB/AL/jH/8Ab/8A6Wt5qf5SSqOxSi7xM94Y1qaTXtQt3lZoIUQxxk+qpIQnA+pqkeHOtX+p3PIl1K4QcppMoI85BA807datXCH/AKl1T/JH/tjrP/CKe4S7BtIo5ZeQw2SSFF25XJ3BT17dMVuorDJ28I/0Vk3depP8aatqejXUY/pFp45Vd05iJjCkArIoHUjcvUEZz5VpFhx3EdLXU7gctNmWQdfXB27Uz3JboPnWUcaXbSagv9OxzRqqgRx2uwryyfWIkc7iCe+Bnp8qlfFy/haw0+OyK+hOZGTb2+zRVUEf9Ruh65FQ6angTWfFFcbjifgeukcQ6nr87rBN6Fax43tGNxXd2XeQC74GemMfUZst14c3USb7PWLzngZxOyyRsfdtI9XPv64ro8GrZU0mIpjMjzMx97cwr1+QUL/DV4rGpUcZOMVZLkawjdXepRuMxN/V+T0og3HIXmYAA39M9BUz4f8A912f+hF/trl8Uf7puf8AJ/3FdXh//ddn/oRf7ao+73JXb2LBSlKxNBSlKAUpSgFKUoBSlKAUpSgFZV4DQ79KuEzjdO6592bWEf8AetVrLPAGQLpk7HstwxJ+AtYSa3h3ctij7S3KVwZqDaBqXLv0KKUMTNjIxkbXQ/rJ08uvXrjBFbFf+JGnwxc1ryIrgkBGDM3wVR1JqrcSeMenlNkcBvM/qsoVB82kGfwBqqaf4qW0UgcaLbqQc7o5BuHy3RYz9RXRKnKr1nHP1X7MFOMMlIu/htpUslzd6vPGYvTyvKhb2hGvZn+JATp8D76zrwS1GKK+3Syoi+juMuwAzlfefhWoWXjFp0ibmlaNvNHRsj6jIP0NVPWPFuwQ4tNNSYffkVIl+i7Cx+oFRHpHijh1ttYtJwyd9CK8ZuKIL25t4bV1laASqzJ62WlZAqJj2j6h6DzIqxW/hfLLoKWr+reLI1yit2Rmz6hx2yhIPfBOa4NF8abdJAZdMSIdubAUZh81KKcfI/Srk/jBpoTfz2P7Ijfd/LikukioxjHTchYG3JsoPhpxx/RUkmnaiGhjLFlMgIMTk4YEfcbuGHTOTk5rUtS49sbeLmyXcW3GRtYMx+Sr1JrNtc8bIZjtGmLLGM4Nw6g/RQjY/GvThrxL0wN9vpqWzeUiKsi/koYH6fWlSk5PE4/KEKkY9VMuHHeoekaFLOEZBLCrhHxuAbBGcEjOPcaaDrXomi2cgVWZooEVGYruLL2BCsScAnovlk4AJDj3Uo7nQ554W3RSR5VsEZG4eRrp4S0mO50iySVchYYXU9irBcAqw6g4JGR76w/DPiaflseiccK2ktqiREhYTLyS2OoHVeYAfxx9Khb3j15ZIEiUwut+lvKhIYPG9rJMvXHTI2EgdiCASOpsOocHxtp0unW55UcsbopxkJu/ZyOn1r6suC7dFXMQ3q6S7h/zEQoCD/lJHy6VS8OHE0zIWTxPVPSN8GVghknRo5NwlCOVIyUAU529VLL3wTgbvrVvEGW2WIPZDnzidkQSsY2SJVOVkWEsWJkQbSg8+vQZmU4ItAzHkjDo8ZQ9U2OcsoQ9AueuBXy3AtqUKGLOWLFiTuyyBGy/c5VVU5PZQPIUvDgRZjVOLFhsVvREx5hgVYmO0hppFRQ5wdoBbrgHt2NVtuOJrm6s4Yl5KvJexzqG3HfbOiEK5TqmWz2BOfLHW7XGixSQejOgMICgKfLaQVI9xBAII7YrktOEbaJo3SMB4mkdX/W3S4MhJ89xUE57kVCcUtCSF4k8QjZ3DwC1Mgi9CLOJApIuZGj9VSntAgdCQDk9RjrwSeIZeSBgjIQNTWWEOpQvacsY3GPcQSThhjGTlT0xbNQ4Wt53aSWMF5BEGPv5Tb4/5W6ivL+ptru3ckZ3TN9Z8c3+bAJqbwtp9t/oK8nikOVIzWpWRVsmRDINrC7bYm5wvq4fdnAPTBGSdolOAtZluo52mJJS6ukUHGVVZnCqdvQ7QAPpXYOC7XBXkjDJHGf8sZzH18ipPQ+VdmjaFDaIUt0CIzFio7ZPU4Hl1qG42yQVyQpSlUJFZT4DIG0q4VjhTO4J9wNrCCa1asq8Bot+lXCZxundc+7NrCK3h3ctij1W5DR2PD+nDLyvfPjovRwAPLaoCD+L8a+z4gaNLhJdKdU+9y4jj44V8/hmviLw60zTwDqWo80gdIo/UzjHdUYuT9R8ql9L0TQtQjm5EbgWyqzsOajANuwRnq3st+FdTcNXifMwtLRWOCDw/wBGu0e4tr+WOGIKZF3qeUGzt3c1Cy5we58q9NLn0K2nitYIWvJppI4+cQHUF2Cgl3IXHwQfSuzQ+ErSxgu54b1LmyuYo0kU7cpFvIZi6nBwshPsjsK+OHeEdL0+7iie6a41JGJUdQqOkZc5iToowCfWJqrknfNv74k4dLJH7xHe6Hzxa3Vpyy8cci3EaYG2TOPXjO4dvMYrgTw30flG6OpyNaq4Qtvi27iAdhcR5zgj49a/BpWl3VnZG/uGgvJLKHbNuIBVcgZ3eocHPf31Kz8CxSaeNO9MEMVlcgyTsgHOfkl5MKz4GWmHmcbO1MSiklJr7qg43eaRDrxpodr6lvpzzAdOYUXr8zK24/UV+ek6BqPRkexl+90Tv8V3Rk/OpX+q+h2dmLqTfNCzBBMS7F2ORlEXpjo3VRjofdUU3COjah/wF6baXr6j5Kn/AKUpB/lYVKcNViXMq8WmRa+JbGKDhySK3l5sKQgJLkHcN3fK9K7+H7qWLQ7eWDl7orZXKyAkMqxkkAqwweg69flXBxLo/ofDkltzBJyoQvMAwG9buBk4/GuzQ9ZjtNCtZpkLx8m3QqNnXmYTrvYLjr5mud5xyzzNl2tjoteMXSRY7qMfaQpKrQq7d3cYZeuOir+dRun+IM85iKxIA8du7AJI/WRQWAdT0HU4JH410tx7ZxmFliYu6zIMNCNghMeVLtIFP9qCME+dc15cae4EwsGkeGJZQESPciqz+ySwHqmPpg46gg4rO3FFy1trW27Nu20LyFm3E4I9d1bOfIBV61WdO8R2kt3nkhVFFrHOH3HaJGh37ZB+qM4AOfPBx0z9avq1ldoGvbJjyo1lQTLHna7MnR9xA/swSSQOo6+7ss9eshy42RYhdRygcwxhCsJjBVnDENkSjGCexolyFz8t+OvXfmxbYRkKykZMgUOEOT7TBht8vVbOOlc+mcY3EtxyXjQBWRWwkh9pASRJnA6nzFSUNzZtbNIsamHmbMAD13jbYu05wc46HPY1wM1o8npcli8d4rhVDoglZtp27HDbT6gP63bofdUEnDw54izXIQtFHmSAzBMPGAAmc85yVKhsAkdtwJ9x7YOM5triRE5itCANrocSOUyYmY5GRnIbrgjpjJkbLVLYyQWyxFHInZEKgcpouWHUgH1TiYYx0wD17Z8bezsbdJ+XbKiwSLzFVQBu9UgqB08x+FHbgQfFtxBdhp2mSExWrESbA4YqE3llyx7Dy/OpCTXnW2Nw0YG5lCDvgOwVS+Pn1x8s+dRUXG1od2In+2untJBtX2l3JvcZ6xnCjP7agjrXlpfiDZzw7RGyxmIMI25bbkJVSCEc4xvXo2M9cZwaYXwJPrWOM5rcLGY0NxzljYqruhDRO4KqrZByoBGTVsspGaNWfG4gE7c4z8M9ahdIaz3+iwRheRh0G3C9Mr9mf2ckEDtn41YaqwhWU+BEJfSblB3ad1GfjaQitWrLfAY8uC8tifWguev/AMYjz8vsj+BraHdy2KvtLcidF8AWXHpd2qqMepCvrE/GR+g/lq4af4ZxWCTSWMkouHiKqXIYF0O+MlcDsw8u4Jq43lqssbRtna6lSQcEZ8wR2I7g1VOC+L2kll028IF/aHaWxgXCDtIq+RIIJHlmpdWpNN3K4IxZSOGuCUmWfUrQoLK8tLlTbAevE7oC0fuKq6kD4Ee6unhfTobu1bXTIfSEtJIpIsDbzY4TGXY9yWTZj4fOnDeoDS9butNl6Wt9JuQHsryjK4HkGyY/4FqmcKa0bS01KxkbBkgdVU/86ImNsfEjH8grpwylfPh7MzbS+fctfD3D0FxpNnqV1I3/AJYsuYumyRYZS6q2eo9ZV+nlXKOCZNS020urieOKNGv7i4lYHP8A4idZGZB2yFTp191VyTifZoiWCn1pLmZ3x5RJtcZ9xaRvwU1YOMNWcafYaHbnEk8VvzSD25hAiXp5EksfguPOrNSTyfi9l9ZVSTWxc9N4Ph1bT4HnEkUJZpYoIyAFj28uAN0PVYh1wcbnbv0qD1nwDVutpdke+OdQw+jpjH1Bq48X8XRaPaoirzJyqxW9svtOQAoyB125x18ycDqanNBsXhgVZm3zsN0r/ekbq2B5DPQDyAFciq1IK6eRs6cXqimcQaM1nw29tIVLwwhSV7e15ZqU4b0dbvRLWFyVBhgbcvcFcMPzFfHi7dhNIuD97Yn80gFTfB1ty9PtU+7BF/sBqG26d+ZKXW2OO14EgVldwZGXm5LAYbmBA25B0/w1/CuqLhWJcgbtpheDGf8ADYscZ943t171NUrG7NCGl4YRsHc4YRCHcD1wCSOnbux+ea5rTgiFGjd8yPFzcFux5uzdlB07xp+FWKlLgiYeG4kheAD7N3eTH3WZt+VPlhuorxh4YwriS4mkdnEiyMesbhdoMY7L08h0OT06nM5SouCuy8HKWSRZpEuI+Z9uMbm5mzfuU9D/AGa/LHSvK64IEhbNzMBKY2lUEASNHjBOO3sjIHQ+6rPSpuxYrP8AUC35nNG4NvL9/MuHP5gfgPdXhZ+HEEY273ZFQogOMopIOA/c+yvf7oq20pdkWK/pvBNvbyieJNswLlpBjL7/AGt/vyevzqwClKN3JFZhwcnofEOoWp6C6VbhB78MXJ/GV/wrT6zDxbgezntNZgXPoz8uVR+sjH1evxy6fN1PlWtLNuPH6ikuJ46txdLoOoGCVTLptx9rEP14QT9osZPtKrHO3pgMAOwFRPiuizeja1YS5UERvLGfWRwcxE+45LKQfeBjqau/H/Di6vpyvbkNKoE9u/3sjJXPuZenzwfKv59stReNZFjYhJ1CSL5OB23A+YOcHuOtddCKl1lqteZz1ZOOT0ZPcZ8TDUfR7lgEulRopwuQCUYGN0PcA5bp+qR3Peq7PMXZnc5d2Zmb3sxySfiSSa+KV2RioqyOKUnJ3Z+EZ6Hzqw8L64sN96ddEyNCryKvnJKE5ca5x0GD38toqv0qZRTVhGTi7mjcAFtS1STUr912WirKzHoiEluUoyeirhz8xnvU7q3iLLqt2mmaWTHFKSsl51D8sf2hiH6oA7MepJHbvWSG/fk+j7iId5kMY6BnwBub7xAAAz2xW0eCvCBgga+lGJLoKI1I9iIZIPzcnPyC/GuOtGMOu/RI66M3Lqrc8PGdcwWWlQDabmZVCgdAibYxkf5pFP8ACa1GGIIoVeygKPkBgVl3Dk41fXpb1fWtdPURxN+qztuGVb+c/IqfOtUrkq5JQ4fs6o+LFKUrAuKUpQClKUApSlAKUpQClKUArl1PTkuYXglXdHKpRh8CMV1UoDKeBdak0i6bRdQf7Mnda3B6KwZsAdewY9hn1WyvYrXJ4seGzFm1CyTdnLTwKOue5kQDufvD4ZHnWg8Z8GQ6nbmGYYdcmOYDLRsfd7wemR51SNE46uNJlXT9aU7MYhvBkhlHT1jjLAZGT3XzGOtdkJtvHDXxXEwlFWwy0MYBz1Hav2t24p8K7XUh6VYyrFLIN29AGhlz5so7H9pT8wayfiHga8sMmeBuWP8AGj9eP6sPZ/iArtp1oz9TinRlH0IGlSWhcNXN8cWsDyDODIBiMfOQ9PoOvwrVeFPBOOE8/UZFl2jPIHSJfeZHPt/LoPn5TUrQhqyIUZSKp4aeHDX7rc3KkWSHIB/xz7h+x7z59vfV98S+L2TbpNgN97deoQpH2SEfkSufkAT7gfHiTxMLSDT9GQT3LZXmrjlxAdCV8jj3+yPielTHh/4fLpwaeZudfTZMkx64yclUJ69+7d2PwwBwzk28c9kd0IpLDHcluDOF002zjtkwSoy7gY3ufaOPd5D3AAVOUpXI227s2SsKUpUEilKUApSlAKUpQClKUApSlAKUpQCuPVNIiuozDcRrJG3dWGfqPcfiK7KU0BlkvhleadI02i3ZCMdxtJvZJ/zdm6e8BuntGkXjFLaOItX0+SAnoJU6q3v9Vuh/hZvlWp4r4lhVxtdQynupAIP0Nb9Li7av8MzwW7LMzvPGqN2EGl2ct1J5dCqj+BVLY+YA+NeD8Gapq+DqlwLa17+ixYJPwYA7cj9osPhWoW1okQ2xoqL7kUAfgK9qdKo9hW+RgvqyJ4e4Wt7CPl2sQQHG5u7vj7znqalqUrFtt3ZdKwpSlQSKUpQClKUApSlAKUpQClKUApSlAKUpQClKUApSlAKUpQClKUApSlAKUpQClKUApSlAKUpQClKUApSlAKUpQClKUApSlA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876300"/>
            <a:ext cx="182880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hQQEBUQEBEVFRARFREUFxEVGBgcFxYXFRIYFRceFhIXGzIhGxslGRUWHzIiJCc1LC0sFyMyNTAtNSYrLCkBCQoKDgwOGg8PGTIkHCQxKSwxNS8rLCw0KS8tKi8sLCksKiwsLywtLDAsLCwpLCwsLCwpLC0sLCwpLCwpLCksLP/AABEIAMAAwAMBIgACEQEDEQH/xAAcAAEAAwEBAQEBAAAAAAAAAAAABQYHBAMCAQj/xABFEAACAQMCBAIHBAYIBAcAAAABAgMABBEFEgYTITEHQRQiMlFhcYEjUpGhJkJiZIKSFRYzNUNyc7I0U4PBJCU2dJO0wv/EABgBAQADAQAAAAAAAAAAAAAAAAABAgME/8QALREAAgECBAIKAgMAAAAAAAAAAAECAxESITGBUWETIjIzQWJxkaHwQsEEsdH/2gAMAwEAAhEDEQA/ANxpSlAKUpQClKUApSlAKUpQClKUApSlAKUpQClKUApSlAKUpQClKUApSlAKUpQClKUApSlAKUpQClKUApSlAKUpQClKUApSlAKUpQClKUApSse4T4t1zU4TPbG02q2xt6lTu2K/QZ7YdetaQpuSb4FXKxsNKzn9I/3H86fpH+4/nU9F5l7jFyNGpWc/pH+4/nX5+kf7j+dOi8y9xi5Gj0rOf0j/AHH86/P0j/cfzp0XmXuMXI0elZx+kf7j+dfv6R/uP506LzL3GLkaNSsr1nV9ftIHuJjZ8uMZbaCTj4DNX7hPUnubG3uJccyWJHbAwMkZOB5ColTcVe4Uk3YlqUpWZYUpSgFKUoBSlKAUpSgFKUoBWT+BbkaRdEHBE0hB9xFpDWsVk3gd/c91/qyf/Uhrop93LYpLX3OPwY4nuru7dbm5klUQbgrEYB3L16CtkrB/AL/jH/8Ab/8A6Wt5qf5SSqOxSi7xM94Y1qaTXtQt3lZoIUQxxk+qpIQnA+pqkeHOtX+p3PIl1K4QcppMoI85BA807datXCH/AKl1T/JH/tjrP/CKe4S7BtIo5ZeQw2SSFF25XJ3BT17dMVuorDJ28I/0Vk3depP8aatqejXUY/pFp45Vd05iJjCkArIoHUjcvUEZz5VpFhx3EdLXU7gctNmWQdfXB27Uz3JboPnWUcaXbSagv9OxzRqqgRx2uwryyfWIkc7iCe+Bnp8qlfFy/haw0+OyK+hOZGTb2+zRVUEf9Ruh65FQ6angTWfFFcbjifgeukcQ6nr87rBN6Fax43tGNxXd2XeQC74GemMfUZst14c3USb7PWLzngZxOyyRsfdtI9XPv64ro8GrZU0mIpjMjzMx97cwr1+QUL/DV4rGpUcZOMVZLkawjdXepRuMxN/V+T0og3HIXmYAA39M9BUz4f8A912f+hF/trl8Uf7puf8AJ/3FdXh//ddn/oRf7ao+73JXb2LBSlKxNBSlKAUpSgFKUoBSlKAUpSgFZV4DQ79KuEzjdO6592bWEf8AetVrLPAGQLpk7HstwxJ+AtYSa3h3ctij7S3KVwZqDaBqXLv0KKUMTNjIxkbXQ/rJ08uvXrjBFbFf+JGnwxc1ryIrgkBGDM3wVR1JqrcSeMenlNkcBvM/qsoVB82kGfwBqqaf4qW0UgcaLbqQc7o5BuHy3RYz9RXRKnKr1nHP1X7MFOMMlIu/htpUslzd6vPGYvTyvKhb2hGvZn+JATp8D76zrwS1GKK+3Syoi+juMuwAzlfefhWoWXjFp0ibmlaNvNHRsj6jIP0NVPWPFuwQ4tNNSYffkVIl+i7Cx+oFRHpHijh1ttYtJwyd9CK8ZuKIL25t4bV1laASqzJ62WlZAqJj2j6h6DzIqxW/hfLLoKWr+reLI1yit2Rmz6hx2yhIPfBOa4NF8abdJAZdMSIdubAUZh81KKcfI/Srk/jBpoTfz2P7Ijfd/LikukioxjHTchYG3JsoPhpxx/RUkmnaiGhjLFlMgIMTk4YEfcbuGHTOTk5rUtS49sbeLmyXcW3GRtYMx+Sr1JrNtc8bIZjtGmLLGM4Nw6g/RQjY/GvThrxL0wN9vpqWzeUiKsi/koYH6fWlSk5PE4/KEKkY9VMuHHeoekaFLOEZBLCrhHxuAbBGcEjOPcaaDrXomi2cgVWZooEVGYruLL2BCsScAnovlk4AJDj3Uo7nQ554W3RSR5VsEZG4eRrp4S0mO50iySVchYYXU9irBcAqw6g4JGR76w/DPiaflseiccK2ktqiREhYTLyS2OoHVeYAfxx9Khb3j15ZIEiUwut+lvKhIYPG9rJMvXHTI2EgdiCASOpsOocHxtp0unW55UcsbopxkJu/ZyOn1r6suC7dFXMQ3q6S7h/zEQoCD/lJHy6VS8OHE0zIWTxPVPSN8GVghknRo5NwlCOVIyUAU529VLL3wTgbvrVvEGW2WIPZDnzidkQSsY2SJVOVkWEsWJkQbSg8+vQZmU4ItAzHkjDo8ZQ9U2OcsoQ9AueuBXy3AtqUKGLOWLFiTuyyBGy/c5VVU5PZQPIUvDgRZjVOLFhsVvREx5hgVYmO0hppFRQ5wdoBbrgHt2NVtuOJrm6s4Yl5KvJexzqG3HfbOiEK5TqmWz2BOfLHW7XGixSQejOgMICgKfLaQVI9xBAII7YrktOEbaJo3SMB4mkdX/W3S4MhJ89xUE57kVCcUtCSF4k8QjZ3DwC1Mgi9CLOJApIuZGj9VSntAgdCQDk9RjrwSeIZeSBgjIQNTWWEOpQvacsY3GPcQSThhjGTlT0xbNQ4Wt53aSWMF5BEGPv5Tb4/5W6ivL+ptru3ckZ3TN9Z8c3+bAJqbwtp9t/oK8nikOVIzWpWRVsmRDINrC7bYm5wvq4fdnAPTBGSdolOAtZluo52mJJS6ukUHGVVZnCqdvQ7QAPpXYOC7XBXkjDJHGf8sZzH18ipPQ+VdmjaFDaIUt0CIzFio7ZPU4Hl1qG42yQVyQpSlUJFZT4DIG0q4VjhTO4J9wNrCCa1asq8Bot+lXCZxundc+7NrCK3h3ctij1W5DR2PD+nDLyvfPjovRwAPLaoCD+L8a+z4gaNLhJdKdU+9y4jj44V8/hmviLw60zTwDqWo80gdIo/UzjHdUYuT9R8ql9L0TQtQjm5EbgWyqzsOajANuwRnq3st+FdTcNXifMwtLRWOCDw/wBGu0e4tr+WOGIKZF3qeUGzt3c1Cy5we58q9NLn0K2nitYIWvJppI4+cQHUF2Cgl3IXHwQfSuzQ+ErSxgu54b1LmyuYo0kU7cpFvIZi6nBwshPsjsK+OHeEdL0+7iie6a41JGJUdQqOkZc5iToowCfWJqrknfNv74k4dLJH7xHe6Hzxa3Vpyy8cci3EaYG2TOPXjO4dvMYrgTw30flG6OpyNaq4Qtvi27iAdhcR5zgj49a/BpWl3VnZG/uGgvJLKHbNuIBVcgZ3eocHPf31Kz8CxSaeNO9MEMVlcgyTsgHOfkl5MKz4GWmHmcbO1MSiklJr7qg43eaRDrxpodr6lvpzzAdOYUXr8zK24/UV+ek6BqPRkexl+90Tv8V3Rk/OpX+q+h2dmLqTfNCzBBMS7F2ORlEXpjo3VRjofdUU3COjah/wF6baXr6j5Kn/AKUpB/lYVKcNViXMq8WmRa+JbGKDhySK3l5sKQgJLkHcN3fK9K7+H7qWLQ7eWDl7orZXKyAkMqxkkAqwweg69flXBxLo/ofDkltzBJyoQvMAwG9buBk4/GuzQ9ZjtNCtZpkLx8m3QqNnXmYTrvYLjr5mud5xyzzNl2tjoteMXSRY7qMfaQpKrQq7d3cYZeuOir+dRun+IM85iKxIA8du7AJI/WRQWAdT0HU4JH410tx7ZxmFliYu6zIMNCNghMeVLtIFP9qCME+dc15cae4EwsGkeGJZQESPciqz+ySwHqmPpg46gg4rO3FFy1trW27Nu20LyFm3E4I9d1bOfIBV61WdO8R2kt3nkhVFFrHOH3HaJGh37ZB+qM4AOfPBx0z9avq1ldoGvbJjyo1lQTLHna7MnR9xA/swSSQOo6+7ss9eshy42RYhdRygcwxhCsJjBVnDENkSjGCexolyFz8t+OvXfmxbYRkKykZMgUOEOT7TBht8vVbOOlc+mcY3EtxyXjQBWRWwkh9pASRJnA6nzFSUNzZtbNIsamHmbMAD13jbYu05wc46HPY1wM1o8npcli8d4rhVDoglZtp27HDbT6gP63bofdUEnDw54izXIQtFHmSAzBMPGAAmc85yVKhsAkdtwJ9x7YOM5triRE5itCANrocSOUyYmY5GRnIbrgjpjJkbLVLYyQWyxFHInZEKgcpouWHUgH1TiYYx0wD17Z8bezsbdJ+XbKiwSLzFVQBu9UgqB08x+FHbgQfFtxBdhp2mSExWrESbA4YqE3llyx7Dy/OpCTXnW2Nw0YG5lCDvgOwVS+Pn1x8s+dRUXG1od2In+2untJBtX2l3JvcZ6xnCjP7agjrXlpfiDZzw7RGyxmIMI25bbkJVSCEc4xvXo2M9cZwaYXwJPrWOM5rcLGY0NxzljYqruhDRO4KqrZByoBGTVsspGaNWfG4gE7c4z8M9ahdIaz3+iwRheRh0G3C9Mr9mf2ckEDtn41YaqwhWU+BEJfSblB3ad1GfjaQitWrLfAY8uC8tifWguev/AMYjz8vsj+BraHdy2KvtLcidF8AWXHpd2qqMepCvrE/GR+g/lq4af4ZxWCTSWMkouHiKqXIYF0O+MlcDsw8u4Jq43lqssbRtna6lSQcEZ8wR2I7g1VOC+L2kll028IF/aHaWxgXCDtIq+RIIJHlmpdWpNN3K4IxZSOGuCUmWfUrQoLK8tLlTbAevE7oC0fuKq6kD4Ee6unhfTobu1bXTIfSEtJIpIsDbzY4TGXY9yWTZj4fOnDeoDS9butNl6Wt9JuQHsryjK4HkGyY/4FqmcKa0bS01KxkbBkgdVU/86ImNsfEjH8grpwylfPh7MzbS+fctfD3D0FxpNnqV1I3/AJYsuYumyRYZS6q2eo9ZV+nlXKOCZNS020urieOKNGv7i4lYHP8A4idZGZB2yFTp191VyTifZoiWCn1pLmZ3x5RJtcZ9xaRvwU1YOMNWcafYaHbnEk8VvzSD25hAiXp5EksfguPOrNSTyfi9l9ZVSTWxc9N4Ph1bT4HnEkUJZpYoIyAFj28uAN0PVYh1wcbnbv0qD1nwDVutpdke+OdQw+jpjH1Bq48X8XRaPaoirzJyqxW9svtOQAoyB125x18ycDqanNBsXhgVZm3zsN0r/ekbq2B5DPQDyAFciq1IK6eRs6cXqimcQaM1nw29tIVLwwhSV7e15ZqU4b0dbvRLWFyVBhgbcvcFcMPzFfHi7dhNIuD97Yn80gFTfB1ty9PtU+7BF/sBqG26d+ZKXW2OO14EgVldwZGXm5LAYbmBA25B0/w1/CuqLhWJcgbtpheDGf8ADYscZ943t171NUrG7NCGl4YRsHc4YRCHcD1wCSOnbux+ea5rTgiFGjd8yPFzcFux5uzdlB07xp+FWKlLgiYeG4kheAD7N3eTH3WZt+VPlhuorxh4YwriS4mkdnEiyMesbhdoMY7L08h0OT06nM5SouCuy8HKWSRZpEuI+Z9uMbm5mzfuU9D/AGa/LHSvK64IEhbNzMBKY2lUEASNHjBOO3sjIHQ+6rPSpuxYrP8AUC35nNG4NvL9/MuHP5gfgPdXhZ+HEEY273ZFQogOMopIOA/c+yvf7oq20pdkWK/pvBNvbyieJNswLlpBjL7/AGt/vyevzqwClKN3JFZhwcnofEOoWp6C6VbhB78MXJ/GV/wrT6zDxbgezntNZgXPoz8uVR+sjH1evxy6fN1PlWtLNuPH6ikuJ46txdLoOoGCVTLptx9rEP14QT9osZPtKrHO3pgMAOwFRPiuizeja1YS5UERvLGfWRwcxE+45LKQfeBjqau/H/Di6vpyvbkNKoE9u/3sjJXPuZenzwfKv59stReNZFjYhJ1CSL5OB23A+YOcHuOtddCKl1lqteZz1ZOOT0ZPcZ8TDUfR7lgEulRopwuQCUYGN0PcA5bp+qR3Peq7PMXZnc5d2Zmb3sxySfiSSa+KV2RioqyOKUnJ3Z+EZ6Hzqw8L64sN96ddEyNCryKvnJKE5ca5x0GD38toqv0qZRTVhGTi7mjcAFtS1STUr912WirKzHoiEluUoyeirhz8xnvU7q3iLLqt2mmaWTHFKSsl51D8sf2hiH6oA7MepJHbvWSG/fk+j7iId5kMY6BnwBub7xAAAz2xW0eCvCBgga+lGJLoKI1I9iIZIPzcnPyC/GuOtGMOu/RI66M3Lqrc8PGdcwWWlQDabmZVCgdAibYxkf5pFP8ACa1GGIIoVeygKPkBgVl3Dk41fXpb1fWtdPURxN+qztuGVb+c/IqfOtUrkq5JQ4fs6o+LFKUrAuKUpQClKUApSlAKUpQClKUArl1PTkuYXglXdHKpRh8CMV1UoDKeBdak0i6bRdQf7Mnda3B6KwZsAdewY9hn1WyvYrXJ4seGzFm1CyTdnLTwKOue5kQDufvD4ZHnWg8Z8GQ6nbmGYYdcmOYDLRsfd7wemR51SNE46uNJlXT9aU7MYhvBkhlHT1jjLAZGT3XzGOtdkJtvHDXxXEwlFWwy0MYBz1Hav2t24p8K7XUh6VYyrFLIN29AGhlz5so7H9pT8wayfiHga8sMmeBuWP8AGj9eP6sPZ/iArtp1oz9TinRlH0IGlSWhcNXN8cWsDyDODIBiMfOQ9PoOvwrVeFPBOOE8/UZFl2jPIHSJfeZHPt/LoPn5TUrQhqyIUZSKp4aeHDX7rc3KkWSHIB/xz7h+x7z59vfV98S+L2TbpNgN97deoQpH2SEfkSufkAT7gfHiTxMLSDT9GQT3LZXmrjlxAdCV8jj3+yPielTHh/4fLpwaeZudfTZMkx64yclUJ69+7d2PwwBwzk28c9kd0IpLDHcluDOF002zjtkwSoy7gY3ufaOPd5D3AAVOUpXI227s2SsKUpUEilKUApSlAKUpQClKUApSlAKUpQCuPVNIiuozDcRrJG3dWGfqPcfiK7KU0BlkvhleadI02i3ZCMdxtJvZJ/zdm6e8BuntGkXjFLaOItX0+SAnoJU6q3v9Vuh/hZvlWp4r4lhVxtdQynupAIP0Nb9Li7av8MzwW7LMzvPGqN2EGl2ct1J5dCqj+BVLY+YA+NeD8Gapq+DqlwLa17+ixYJPwYA7cj9osPhWoW1okQ2xoqL7kUAfgK9qdKo9hW+RgvqyJ4e4Wt7CPl2sQQHG5u7vj7znqalqUrFtt3ZdKwpSlQSKUpQClKUApSlAKUpQClKUApSlAKUpQClKUApSlAKUpQClKUApSlAKUpQClKUApSlAKUpQClKUApSlAKUpQClKUApSlA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876300"/>
            <a:ext cx="182880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data:image/jpeg;base64,/9j/4AAQSkZJRgABAQAAAQABAAD/2wCEAAkGBhQQEBUQEBEVFRARFREUFxEVGBgcFxYXFRIYFRceFhIXGzIhGxslGRUWHzIiJCc1LC0sFyMyNTAtNSYrLCkBCQoKDgwOGg8PGTIkHCQxKSwxNS8rLCw0KS8tKi8sLCksKiwsLywtLDAsLCwpLCwsLCwpLC0sLCwpLCwpLCksLP/AABEIAMAAwAMBIgACEQEDEQH/xAAcAAEAAwEBAQEBAAAAAAAAAAAABQYHBAMCAQj/xABFEAACAQMCBAIHBAYIBAcAAAABAgMABBEFEgYTITEHQRQiMlFhcYEjUpGhJkJiZIKSFRYzNUNyc7I0U4PBJCU2dJO0wv/EABgBAQADAQAAAAAAAAAAAAAAAAABAgME/8QALREAAgECBAIKAgMAAAAAAAAAAAECAxESITGBUWETIjIzQWJxkaHwQsEEsdH/2gAMAwEAAhEDEQA/ANxpSlAKUpQClKUApSlAKUpQClKUApSlAKUpQClKUApSlAKUpQClKUApSlAKUpQClKUApSlAKUpQClKUApSlAKUpQClKUApSlAKUpQClKUApSse4T4t1zU4TPbG02q2xt6lTu2K/QZ7YdetaQpuSb4FXKxsNKzn9I/3H86fpH+4/nU9F5l7jFyNGpWc/pH+4/nX5+kf7j+dOi8y9xi5Gj0rOf0j/AHH86/P0j/cfzp0XmXuMXI0elZx+kf7j+dfv6R/uP506LzL3GLkaNSsr1nV9ftIHuJjZ8uMZbaCTj4DNX7hPUnubG3uJccyWJHbAwMkZOB5ColTcVe4Uk3YlqUpWZYUpSgFKUoBSlKAUpSgFKUoBWT+BbkaRdEHBE0hB9xFpDWsVk3gd/c91/qyf/Uhrop93LYpLX3OPwY4nuru7dbm5klUQbgrEYB3L16CtkrB/AL/jH/8Ab/8A6Wt5qf5SSqOxSi7xM94Y1qaTXtQt3lZoIUQxxk+qpIQnA+pqkeHOtX+p3PIl1K4QcppMoI85BA807datXCH/AKl1T/JH/tjrP/CKe4S7BtIo5ZeQw2SSFF25XJ3BT17dMVuorDJ28I/0Vk3depP8aatqejXUY/pFp45Vd05iJjCkArIoHUjcvUEZz5VpFhx3EdLXU7gctNmWQdfXB27Uz3JboPnWUcaXbSagv9OxzRqqgRx2uwryyfWIkc7iCe+Bnp8qlfFy/haw0+OyK+hOZGTb2+zRVUEf9Ruh65FQ6angTWfFFcbjifgeukcQ6nr87rBN6Fax43tGNxXd2XeQC74GemMfUZst14c3USb7PWLzngZxOyyRsfdtI9XPv64ro8GrZU0mIpjMjzMx97cwr1+QUL/DV4rGpUcZOMVZLkawjdXepRuMxN/V+T0og3HIXmYAA39M9BUz4f8A912f+hF/trl8Uf7puf8AJ/3FdXh//ddn/oRf7ao+73JXb2LBSlKxNBSlKAUpSgFKUoBSlKAUpSgFZV4DQ79KuEzjdO6592bWEf8AetVrLPAGQLpk7HstwxJ+AtYSa3h3ctij7S3KVwZqDaBqXLv0KKUMTNjIxkbXQ/rJ08uvXrjBFbFf+JGnwxc1ryIrgkBGDM3wVR1JqrcSeMenlNkcBvM/qsoVB82kGfwBqqaf4qW0UgcaLbqQc7o5BuHy3RYz9RXRKnKr1nHP1X7MFOMMlIu/htpUslzd6vPGYvTyvKhb2hGvZn+JATp8D76zrwS1GKK+3Syoi+juMuwAzlfefhWoWXjFp0ibmlaNvNHRsj6jIP0NVPWPFuwQ4tNNSYffkVIl+i7Cx+oFRHpHijh1ttYtJwyd9CK8ZuKIL25t4bV1laASqzJ62WlZAqJj2j6h6DzIqxW/hfLLoKWr+reLI1yit2Rmz6hx2yhIPfBOa4NF8abdJAZdMSIdubAUZh81KKcfI/Srk/jBpoTfz2P7Ijfd/LikukioxjHTchYG3JsoPhpxx/RUkmnaiGhjLFlMgIMTk4YEfcbuGHTOTk5rUtS49sbeLmyXcW3GRtYMx+Sr1JrNtc8bIZjtGmLLGM4Nw6g/RQjY/GvThrxL0wN9vpqWzeUiKsi/koYH6fWlSk5PE4/KEKkY9VMuHHeoekaFLOEZBLCrhHxuAbBGcEjOPcaaDrXomi2cgVWZooEVGYruLL2BCsScAnovlk4AJDj3Uo7nQ554W3RSR5VsEZG4eRrp4S0mO50iySVchYYXU9irBcAqw6g4JGR76w/DPiaflseiccK2ktqiREhYTLyS2OoHVeYAfxx9Khb3j15ZIEiUwut+lvKhIYPG9rJMvXHTI2EgdiCASOpsOocHxtp0unW55UcsbopxkJu/ZyOn1r6suC7dFXMQ3q6S7h/zEQoCD/lJHy6VS8OHE0zIWTxPVPSN8GVghknRo5NwlCOVIyUAU529VLL3wTgbvrVvEGW2WIPZDnzidkQSsY2SJVOVkWEsWJkQbSg8+vQZmU4ItAzHkjDo8ZQ9U2OcsoQ9AueuBXy3AtqUKGLOWLFiTuyyBGy/c5VVU5PZQPIUvDgRZjVOLFhsVvREx5hgVYmO0hppFRQ5wdoBbrgHt2NVtuOJrm6s4Yl5KvJexzqG3HfbOiEK5TqmWz2BOfLHW7XGixSQejOgMICgKfLaQVI9xBAII7YrktOEbaJo3SMB4mkdX/W3S4MhJ89xUE57kVCcUtCSF4k8QjZ3DwC1Mgi9CLOJApIuZGj9VSntAgdCQDk9RjrwSeIZeSBgjIQNTWWEOpQvacsY3GPcQSThhjGTlT0xbNQ4Wt53aSWMF5BEGPv5Tb4/5W6ivL+ptru3ckZ3TN9Z8c3+bAJqbwtp9t/oK8nikOVIzWpWRVsmRDINrC7bYm5wvq4fdnAPTBGSdolOAtZluo52mJJS6ukUHGVVZnCqdvQ7QAPpXYOC7XBXkjDJHGf8sZzH18ipPQ+VdmjaFDaIUt0CIzFio7ZPU4Hl1qG42yQVyQpSlUJFZT4DIG0q4VjhTO4J9wNrCCa1asq8Bot+lXCZxundc+7NrCK3h3ctij1W5DR2PD+nDLyvfPjovRwAPLaoCD+L8a+z4gaNLhJdKdU+9y4jj44V8/hmviLw60zTwDqWo80gdIo/UzjHdUYuT9R8ql9L0TQtQjm5EbgWyqzsOajANuwRnq3st+FdTcNXifMwtLRWOCDw/wBGu0e4tr+WOGIKZF3qeUGzt3c1Cy5we58q9NLn0K2nitYIWvJppI4+cQHUF2Cgl3IXHwQfSuzQ+ErSxgu54b1LmyuYo0kU7cpFvIZi6nBwshPsjsK+OHeEdL0+7iie6a41JGJUdQqOkZc5iToowCfWJqrknfNv74k4dLJH7xHe6Hzxa3Vpyy8cci3EaYG2TOPXjO4dvMYrgTw30flG6OpyNaq4Qtvi27iAdhcR5zgj49a/BpWl3VnZG/uGgvJLKHbNuIBVcgZ3eocHPf31Kz8CxSaeNO9MEMVlcgyTsgHOfkl5MKz4GWmHmcbO1MSiklJr7qg43eaRDrxpodr6lvpzzAdOYUXr8zK24/UV+ek6BqPRkexl+90Tv8V3Rk/OpX+q+h2dmLqTfNCzBBMS7F2ORlEXpjo3VRjofdUU3COjah/wF6baXr6j5Kn/AKUpB/lYVKcNViXMq8WmRa+JbGKDhySK3l5sKQgJLkHcN3fK9K7+H7qWLQ7eWDl7orZXKyAkMqxkkAqwweg69flXBxLo/ofDkltzBJyoQvMAwG9buBk4/GuzQ9ZjtNCtZpkLx8m3QqNnXmYTrvYLjr5mud5xyzzNl2tjoteMXSRY7qMfaQpKrQq7d3cYZeuOir+dRun+IM85iKxIA8du7AJI/WRQWAdT0HU4JH410tx7ZxmFliYu6zIMNCNghMeVLtIFP9qCME+dc15cae4EwsGkeGJZQESPciqz+ySwHqmPpg46gg4rO3FFy1trW27Nu20LyFm3E4I9d1bOfIBV61WdO8R2kt3nkhVFFrHOH3HaJGh37ZB+qM4AOfPBx0z9avq1ldoGvbJjyo1lQTLHna7MnR9xA/swSSQOo6+7ss9eshy42RYhdRygcwxhCsJjBVnDENkSjGCexolyFz8t+OvXfmxbYRkKykZMgUOEOT7TBht8vVbOOlc+mcY3EtxyXjQBWRWwkh9pASRJnA6nzFSUNzZtbNIsamHmbMAD13jbYu05wc46HPY1wM1o8npcli8d4rhVDoglZtp27HDbT6gP63bofdUEnDw54izXIQtFHmSAzBMPGAAmc85yVKhsAkdtwJ9x7YOM5triRE5itCANrocSOUyYmY5GRnIbrgjpjJkbLVLYyQWyxFHInZEKgcpouWHUgH1TiYYx0wD17Z8bezsbdJ+XbKiwSLzFVQBu9UgqB08x+FHbgQfFtxBdhp2mSExWrESbA4YqE3llyx7Dy/OpCTXnW2Nw0YG5lCDvgOwVS+Pn1x8s+dRUXG1od2In+2untJBtX2l3JvcZ6xnCjP7agjrXlpfiDZzw7RGyxmIMI25bbkJVSCEc4xvXo2M9cZwaYXwJPrWOM5rcLGY0NxzljYqruhDRO4KqrZByoBGTVsspGaNWfG4gE7c4z8M9ahdIaz3+iwRheRh0G3C9Mr9mf2ckEDtn41YaqwhWU+BEJfSblB3ad1GfjaQitWrLfAY8uC8tifWguev/AMYjz8vsj+BraHdy2KvtLcidF8AWXHpd2qqMepCvrE/GR+g/lq4af4ZxWCTSWMkouHiKqXIYF0O+MlcDsw8u4Jq43lqssbRtna6lSQcEZ8wR2I7g1VOC+L2kll028IF/aHaWxgXCDtIq+RIIJHlmpdWpNN3K4IxZSOGuCUmWfUrQoLK8tLlTbAevE7oC0fuKq6kD4Ee6unhfTobu1bXTIfSEtJIpIsDbzY4TGXY9yWTZj4fOnDeoDS9butNl6Wt9JuQHsryjK4HkGyY/4FqmcKa0bS01KxkbBkgdVU/86ImNsfEjH8grpwylfPh7MzbS+fctfD3D0FxpNnqV1I3/AJYsuYumyRYZS6q2eo9ZV+nlXKOCZNS020urieOKNGv7i4lYHP8A4idZGZB2yFTp191VyTifZoiWCn1pLmZ3x5RJtcZ9xaRvwU1YOMNWcafYaHbnEk8VvzSD25hAiXp5EksfguPOrNSTyfi9l9ZVSTWxc9N4Ph1bT4HnEkUJZpYoIyAFj28uAN0PVYh1wcbnbv0qD1nwDVutpdke+OdQw+jpjH1Bq48X8XRaPaoirzJyqxW9svtOQAoyB125x18ycDqanNBsXhgVZm3zsN0r/ekbq2B5DPQDyAFciq1IK6eRs6cXqimcQaM1nw29tIVLwwhSV7e15ZqU4b0dbvRLWFyVBhgbcvcFcMPzFfHi7dhNIuD97Yn80gFTfB1ty9PtU+7BF/sBqG26d+ZKXW2OO14EgVldwZGXm5LAYbmBA25B0/w1/CuqLhWJcgbtpheDGf8ADYscZ943t171NUrG7NCGl4YRsHc4YRCHcD1wCSOnbux+ea5rTgiFGjd8yPFzcFux5uzdlB07xp+FWKlLgiYeG4kheAD7N3eTH3WZt+VPlhuorxh4YwriS4mkdnEiyMesbhdoMY7L08h0OT06nM5SouCuy8HKWSRZpEuI+Z9uMbm5mzfuU9D/AGa/LHSvK64IEhbNzMBKY2lUEASNHjBOO3sjIHQ+6rPSpuxYrP8AUC35nNG4NvL9/MuHP5gfgPdXhZ+HEEY273ZFQogOMopIOA/c+yvf7oq20pdkWK/pvBNvbyieJNswLlpBjL7/AGt/vyevzqwClKN3JFZhwcnofEOoWp6C6VbhB78MXJ/GV/wrT6zDxbgezntNZgXPoz8uVR+sjH1evxy6fN1PlWtLNuPH6ikuJ46txdLoOoGCVTLptx9rEP14QT9osZPtKrHO3pgMAOwFRPiuizeja1YS5UERvLGfWRwcxE+45LKQfeBjqau/H/Di6vpyvbkNKoE9u/3sjJXPuZenzwfKv59stReNZFjYhJ1CSL5OB23A+YOcHuOtddCKl1lqteZz1ZOOT0ZPcZ8TDUfR7lgEulRopwuQCUYGN0PcA5bp+qR3Peq7PMXZnc5d2Zmb3sxySfiSSa+KV2RioqyOKUnJ3Z+EZ6Hzqw8L64sN96ddEyNCryKvnJKE5ca5x0GD38toqv0qZRTVhGTi7mjcAFtS1STUr912WirKzHoiEluUoyeirhz8xnvU7q3iLLqt2mmaWTHFKSsl51D8sf2hiH6oA7MepJHbvWSG/fk+j7iId5kMY6BnwBub7xAAAz2xW0eCvCBgga+lGJLoKI1I9iIZIPzcnPyC/GuOtGMOu/RI66M3Lqrc8PGdcwWWlQDabmZVCgdAibYxkf5pFP8ACa1GGIIoVeygKPkBgVl3Dk41fXpb1fWtdPURxN+qztuGVb+c/IqfOtUrkq5JQ4fs6o+LFKUrAuKUpQClKUApSlAKUpQClKUArl1PTkuYXglXdHKpRh8CMV1UoDKeBdak0i6bRdQf7Mnda3B6KwZsAdewY9hn1WyvYrXJ4seGzFm1CyTdnLTwKOue5kQDufvD4ZHnWg8Z8GQ6nbmGYYdcmOYDLRsfd7wemR51SNE46uNJlXT9aU7MYhvBkhlHT1jjLAZGT3XzGOtdkJtvHDXxXEwlFWwy0MYBz1Hav2t24p8K7XUh6VYyrFLIN29AGhlz5so7H9pT8wayfiHga8sMmeBuWP8AGj9eP6sPZ/iArtp1oz9TinRlH0IGlSWhcNXN8cWsDyDODIBiMfOQ9PoOvwrVeFPBOOE8/UZFl2jPIHSJfeZHPt/LoPn5TUrQhqyIUZSKp4aeHDX7rc3KkWSHIB/xz7h+x7z59vfV98S+L2TbpNgN97deoQpH2SEfkSufkAT7gfHiTxMLSDT9GQT3LZXmrjlxAdCV8jj3+yPielTHh/4fLpwaeZudfTZMkx64yclUJ69+7d2PwwBwzk28c9kd0IpLDHcluDOF002zjtkwSoy7gY3ufaOPd5D3AAVOUpXI227s2SsKUpUEilKUApSlAKUpQClKUApSlAKUpQCuPVNIiuozDcRrJG3dWGfqPcfiK7KU0BlkvhleadI02i3ZCMdxtJvZJ/zdm6e8BuntGkXjFLaOItX0+SAnoJU6q3v9Vuh/hZvlWp4r4lhVxtdQynupAIP0Nb9Li7av8MzwW7LMzvPGqN2EGl2ct1J5dCqj+BVLY+YA+NeD8Gapq+DqlwLa17+ixYJPwYA7cj9osPhWoW1okQ2xoqL7kUAfgK9qdKo9hW+RgvqyJ4e4Wt7CPl2sQQHG5u7vj7znqalqUrFtt3ZdKwpSlQSKUpQClKUApSlAKUpQClKUApSlAKUpQClKUApSlAKUpQClKUApSlAKUpQClKUApSlAKUpQClKUApSlAKUpQClKUApSlA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876300"/>
            <a:ext cx="182880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3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0900-80F2-3587-3EFC-C6CF50C4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Spatiu</a:t>
            </a:r>
            <a:r>
              <a:rPr lang="en-US" dirty="0"/>
              <a:t> de </a:t>
            </a:r>
            <a:r>
              <a:rPr lang="en-US" dirty="0" err="1"/>
              <a:t>probabilitate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4D700-ABC4-2868-F1A7-F7249EF18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0968"/>
                <a:ext cx="8229600" cy="53660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Un </a:t>
                </a:r>
                <a:r>
                  <a:rPr lang="en-US" b="1" dirty="0" err="1"/>
                  <a:t>spatiu</a:t>
                </a:r>
                <a:r>
                  <a:rPr lang="en-US" b="1" dirty="0"/>
                  <a:t> de </a:t>
                </a:r>
                <a:r>
                  <a:rPr lang="en-US" b="1" dirty="0" err="1"/>
                  <a:t>probabilitate</a:t>
                </a:r>
                <a:r>
                  <a:rPr lang="en-US" b="1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dirty="0" err="1"/>
                  <a:t>tripletul</a:t>
                </a:r>
                <a:r>
                  <a:rPr lang="en-US" dirty="0"/>
                  <a:t> (</a:t>
                </a:r>
                <a:r>
                  <a:rPr lang="el-GR" dirty="0" err="1"/>
                  <a:t>Ω</a:t>
                </a:r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, P) care are their </a:t>
                </a:r>
                <a:r>
                  <a:rPr lang="en-US" dirty="0" err="1"/>
                  <a:t>proprietati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l-GR" dirty="0" err="1"/>
                  <a:t>Ω</a:t>
                </a:r>
                <a:r>
                  <a:rPr lang="el-GR" dirty="0"/>
                  <a:t>  ∅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o </a:t>
                </a:r>
                <a:r>
                  <a:rPr lang="el-GR" dirty="0"/>
                  <a:t>σ–</a:t>
                </a:r>
                <a:r>
                  <a:rPr lang="en-US" dirty="0"/>
                  <a:t>algebra a </a:t>
                </a:r>
                <a:r>
                  <a:rPr lang="en-US" dirty="0" err="1"/>
                  <a:t>lui</a:t>
                </a:r>
                <a:r>
                  <a:rPr lang="en-US" dirty="0"/>
                  <a:t> </a:t>
                </a:r>
                <a:r>
                  <a:rPr lang="el-GR" dirty="0" err="1"/>
                  <a:t>Ω</a:t>
                </a:r>
                <a:endParaRPr lang="en-US" dirty="0"/>
              </a:p>
              <a:p>
                <a:pPr lvl="1"/>
                <a:r>
                  <a:rPr lang="en-US" dirty="0"/>
                  <a:t>P </a:t>
                </a:r>
                <a:r>
                  <a:rPr lang="en-US" dirty="0" err="1"/>
                  <a:t>este</a:t>
                </a:r>
                <a:r>
                  <a:rPr lang="en-US" dirty="0"/>
                  <a:t> o </a:t>
                </a:r>
                <a:r>
                  <a:rPr lang="en-US" dirty="0" err="1"/>
                  <a:t>masura</a:t>
                </a:r>
                <a:r>
                  <a:rPr lang="en-US" dirty="0"/>
                  <a:t> de </a:t>
                </a:r>
                <a:r>
                  <a:rPr lang="en-US" dirty="0" err="1"/>
                  <a:t>probabilitate</a:t>
                </a:r>
                <a:r>
                  <a:rPr lang="en-US" dirty="0"/>
                  <a:t> pe </a:t>
                </a:r>
                <a:r>
                  <a:rPr lang="en-US" dirty="0" err="1"/>
                  <a:t>spatiul</a:t>
                </a:r>
                <a:r>
                  <a:rPr lang="en-US" dirty="0"/>
                  <a:t> </a:t>
                </a:r>
                <a:r>
                  <a:rPr lang="en-US" dirty="0" err="1"/>
                  <a:t>masurabil</a:t>
                </a:r>
                <a:r>
                  <a:rPr lang="en-US" dirty="0"/>
                  <a:t> (</a:t>
                </a:r>
                <a:r>
                  <a:rPr lang="el-GR" dirty="0" err="1"/>
                  <a:t>Ω</a:t>
                </a:r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4D700-ABC4-2868-F1A7-F7249EF18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0968"/>
                <a:ext cx="8229600" cy="5366031"/>
              </a:xfrm>
              <a:blipFill>
                <a:blip r:embed="rId2"/>
                <a:stretch>
                  <a:fillRect l="-1852" r="-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65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485BA-FEF5-64F4-032A-AF80E5EA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Functia</a:t>
            </a:r>
            <a:r>
              <a:rPr lang="en-US" dirty="0"/>
              <a:t> de </a:t>
            </a:r>
            <a:r>
              <a:rPr lang="en-US" dirty="0" err="1"/>
              <a:t>distributie</a:t>
            </a:r>
            <a:r>
              <a:rPr lang="en-US" dirty="0"/>
              <a:t> - formal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0C00D-6F20-C348-5617-BA4ECFA2CB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Functia de </a:t>
                </a:r>
                <a:r>
                  <a:rPr lang="en-US" dirty="0" err="1"/>
                  <a:t>distributie</a:t>
                </a:r>
                <a:r>
                  <a:rPr lang="en-US" dirty="0"/>
                  <a:t> a </a:t>
                </a:r>
                <a:r>
                  <a:rPr lang="en-US" dirty="0" err="1"/>
                  <a:t>variabilei</a:t>
                </a:r>
                <a:r>
                  <a:rPr lang="en-US" dirty="0"/>
                  <a:t> </a:t>
                </a:r>
                <a:r>
                  <a:rPr lang="en-US" dirty="0" err="1"/>
                  <a:t>aleatoare</a:t>
                </a:r>
                <a:r>
                  <a:rPr lang="en-US" dirty="0"/>
                  <a:t> </a:t>
                </a:r>
                <a:r>
                  <a:rPr lang="en-US" i="1" dirty="0"/>
                  <a:t>X</a:t>
                </a:r>
                <a:r>
                  <a:rPr lang="en-US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i="1" dirty="0"/>
                  <a:t>F</a:t>
                </a:r>
                <a:r>
                  <a:rPr lang="en-US" dirty="0"/>
                  <a:t> : </a:t>
                </a:r>
                <a:r>
                  <a:rPr lang="en-US" b="1" dirty="0"/>
                  <a:t>R</a:t>
                </a:r>
                <a:r>
                  <a:rPr lang="en-US" dirty="0"/>
                  <a:t> → </a:t>
                </a:r>
                <a:r>
                  <a:rPr lang="en-US" b="1" dirty="0"/>
                  <a:t>R</a:t>
                </a:r>
                <a:r>
                  <a:rPr lang="en-US" dirty="0"/>
                  <a:t> definite de </a:t>
                </a:r>
                <a:r>
                  <a:rPr lang="en-US" dirty="0" err="1"/>
                  <a:t>relatia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n-US" b="1" dirty="0" err="1"/>
                  <a:t>Observatie</a:t>
                </a:r>
                <a:r>
                  <a:rPr lang="en-US" dirty="0"/>
                  <a:t>: </a:t>
                </a:r>
                <a:r>
                  <a:rPr lang="en-US" dirty="0" err="1"/>
                  <a:t>probabilitatea</a:t>
                </a:r>
                <a:r>
                  <a:rPr lang="en-US" dirty="0"/>
                  <a:t> ca </a:t>
                </a:r>
                <a:r>
                  <a:rPr lang="en-US" dirty="0" err="1"/>
                  <a:t>variabila</a:t>
                </a:r>
                <a:r>
                  <a:rPr lang="en-US" dirty="0"/>
                  <a:t> X </a:t>
                </a:r>
                <a:r>
                  <a:rPr lang="en-US" dirty="0" err="1"/>
                  <a:t>sa</a:t>
                </a:r>
                <a:r>
                  <a:rPr lang="en-US" dirty="0"/>
                  <a:t> fie in </a:t>
                </a:r>
                <a:r>
                  <a:rPr lang="en-US" dirty="0" err="1"/>
                  <a:t>intervalul</a:t>
                </a:r>
                <a:r>
                  <a:rPr lang="en-US" dirty="0"/>
                  <a:t> (a, b] </a:t>
                </a:r>
                <a:r>
                  <a:rPr lang="en-US" dirty="0" err="1"/>
                  <a:t>este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0C00D-6F20-C348-5617-BA4ECFA2CB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558" r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6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8CBB9-7E94-07FF-4CA8-797AEEE1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/>
              <a:t>Distribution function - simplified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B8386-2C5D-C009-6534-FD1F95405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0968"/>
            <a:ext cx="6934200" cy="5366031"/>
          </a:xfrm>
        </p:spPr>
        <p:txBody>
          <a:bodyPr>
            <a:normAutofit/>
          </a:bodyPr>
          <a:lstStyle/>
          <a:p>
            <a:r>
              <a:rPr lang="en-US" b="1" u="sng" dirty="0"/>
              <a:t>cumulative density function</a:t>
            </a:r>
            <a:r>
              <a:rPr lang="en-US" dirty="0"/>
              <a:t>, or </a:t>
            </a:r>
            <a:r>
              <a:rPr lang="en-US" i="1" dirty="0" err="1"/>
              <a:t>cdf</a:t>
            </a:r>
            <a:endParaRPr lang="en-US" i="1" dirty="0"/>
          </a:p>
          <a:p>
            <a:r>
              <a:rPr lang="en-US" dirty="0" err="1"/>
              <a:t>cdf</a:t>
            </a:r>
            <a:r>
              <a:rPr lang="en-US" dirty="0"/>
              <a:t> is symbolized by capital letters: F, G </a:t>
            </a:r>
          </a:p>
          <a:p>
            <a:pPr marL="0" indent="0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cdf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=F(x)=P(X&lt;=x)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probability of a continuous RV to be within a narrow interval is called </a:t>
            </a:r>
            <a:r>
              <a:rPr lang="en-US" b="1" u="sng" dirty="0"/>
              <a:t>probability density function</a:t>
            </a:r>
            <a:r>
              <a:rPr lang="en-US" dirty="0"/>
              <a:t>, 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dirty="0"/>
              <a:t>.</a:t>
            </a:r>
          </a:p>
          <a:p>
            <a:r>
              <a:rPr lang="en-US" dirty="0"/>
              <a:t>Symbolized with small caps, </a:t>
            </a:r>
            <a:r>
              <a:rPr lang="en-US" i="1" dirty="0"/>
              <a:t>f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B96214-B900-F1EA-FFB9-0C9E58CF8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2829468" cy="173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5F60482-8DAF-7CE7-BFA5-7035D0546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38" y="4244692"/>
            <a:ext cx="18859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2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71485-21F8-AB26-512C-BEA8FB43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A2D31-C009-D53F-0D95-CF311BD4E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 distribution</a:t>
            </a:r>
          </a:p>
          <a:p>
            <a:r>
              <a:rPr lang="en-US" dirty="0"/>
              <a:t>Normal distribution</a:t>
            </a:r>
          </a:p>
          <a:p>
            <a:r>
              <a:rPr lang="en-US" i="1" dirty="0"/>
              <a:t>t</a:t>
            </a:r>
            <a:r>
              <a:rPr lang="en-US" dirty="0"/>
              <a:t>-distribution</a:t>
            </a:r>
          </a:p>
          <a:p>
            <a:r>
              <a:rPr lang="en-US" dirty="0"/>
              <a:t>Chi-square</a:t>
            </a:r>
          </a:p>
          <a:p>
            <a:r>
              <a:rPr lang="en-US" dirty="0"/>
              <a:t>F-distribution</a:t>
            </a:r>
          </a:p>
          <a:p>
            <a:r>
              <a:rPr lang="en-US" dirty="0"/>
              <a:t>Weibull distribution</a:t>
            </a:r>
          </a:p>
          <a:p>
            <a:r>
              <a:rPr lang="en-US" dirty="0"/>
              <a:t>Gamma distribution</a:t>
            </a:r>
          </a:p>
          <a:p>
            <a:r>
              <a:rPr lang="en-US" dirty="0"/>
              <a:t>Beta distribution</a:t>
            </a:r>
          </a:p>
        </p:txBody>
      </p:sp>
    </p:spTree>
    <p:extLst>
      <p:ext uri="{BB962C8B-B14F-4D97-AF65-F5344CB8AC3E}">
        <p14:creationId xmlns:p14="http://schemas.microsoft.com/office/powerpoint/2010/main" val="1057448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Uniform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continuous RV has a uniform distribution if its </a:t>
            </a:r>
            <a:r>
              <a:rPr lang="en-US" dirty="0" err="1"/>
              <a:t>pdf</a:t>
            </a:r>
            <a:r>
              <a:rPr lang="en-US" dirty="0"/>
              <a:t> is constant over an interval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14</a:t>
            </a:fld>
            <a:endParaRPr kumimoji="0" lang="en-US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59" y="4148498"/>
            <a:ext cx="30988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1" y="3996098"/>
            <a:ext cx="3302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830501"/>
              </p:ext>
            </p:extLst>
          </p:nvPr>
        </p:nvGraphicFramePr>
        <p:xfrm>
          <a:off x="1219200" y="2476500"/>
          <a:ext cx="2286000" cy="1540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360" imgH="812520" progId="Equation.3">
                  <p:embed/>
                </p:oleObj>
              </mc:Choice>
              <mc:Fallback>
                <p:oleObj name="Equation" r:id="rId4" imgW="1206360" imgH="81252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2476500"/>
                        <a:ext cx="2286000" cy="1540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275516"/>
              </p:ext>
            </p:extLst>
          </p:nvPr>
        </p:nvGraphicFramePr>
        <p:xfrm>
          <a:off x="6096000" y="2324100"/>
          <a:ext cx="1651000" cy="1553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812520" progId="Equation.3">
                  <p:embed/>
                </p:oleObj>
              </mc:Choice>
              <mc:Fallback>
                <p:oleObj name="Equation" r:id="rId6" imgW="863280" imgH="81252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0" y="2324100"/>
                        <a:ext cx="1651000" cy="1553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54102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CDF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541020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PDF</a:t>
            </a:r>
          </a:p>
        </p:txBody>
      </p:sp>
    </p:spTree>
    <p:extLst>
      <p:ext uri="{BB962C8B-B14F-4D97-AF65-F5344CB8AC3E}">
        <p14:creationId xmlns:p14="http://schemas.microsoft.com/office/powerpoint/2010/main" val="25586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Normal distributions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0"/>
          </a:xfrm>
        </p:spPr>
        <p:txBody>
          <a:bodyPr>
            <a:normAutofit/>
          </a:bodyPr>
          <a:lstStyle/>
          <a:p>
            <a:r>
              <a:rPr lang="en-US" dirty="0"/>
              <a:t>Continuous distribution</a:t>
            </a:r>
          </a:p>
          <a:p>
            <a:pPr lvl="1"/>
            <a:r>
              <a:rPr lang="en-US" dirty="0"/>
              <a:t>The values of the random variable are real numbers</a:t>
            </a:r>
          </a:p>
          <a:p>
            <a:pPr lvl="1"/>
            <a:r>
              <a:rPr lang="en-US" dirty="0"/>
              <a:t>Each value of the RV has a probability of occurrence</a:t>
            </a:r>
          </a:p>
          <a:p>
            <a:r>
              <a:rPr lang="en-US" dirty="0"/>
              <a:t>Symmetric</a:t>
            </a:r>
          </a:p>
          <a:p>
            <a:pPr lvl="1"/>
            <a:r>
              <a:rPr lang="en-US" dirty="0"/>
              <a:t>Mean = median = mode</a:t>
            </a:r>
          </a:p>
          <a:p>
            <a:pPr lvl="1"/>
            <a:r>
              <a:rPr lang="en-US" dirty="0"/>
              <a:t>Unimodal</a:t>
            </a:r>
          </a:p>
          <a:p>
            <a:pPr lvl="1"/>
            <a:r>
              <a:rPr lang="en-US" dirty="0"/>
              <a:t>Bell-shaped</a:t>
            </a:r>
          </a:p>
          <a:p>
            <a:r>
              <a:rPr lang="en-US" dirty="0"/>
              <a:t>Area under curve = 100%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15</a:t>
            </a:fld>
            <a:endParaRPr kumimoji="0" lang="en-US"/>
          </a:p>
        </p:txBody>
      </p:sp>
      <p:pic>
        <p:nvPicPr>
          <p:cNvPr id="153604" name="Picture 4" descr="http://hawaii.hawaii.edu/math/Courses/Math100/Chapter4/Notes/G3/NormalCur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2743200"/>
            <a:ext cx="4286250" cy="3429001"/>
          </a:xfrm>
          <a:prstGeom prst="flowChartAlternateProcess">
            <a:avLst/>
          </a:prstGeom>
          <a:noFill/>
        </p:spPr>
      </p:pic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5372662"/>
            <a:ext cx="2743201" cy="146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0"/>
            <a:ext cx="8839200" cy="2819400"/>
          </a:xfrm>
        </p:spPr>
        <p:txBody>
          <a:bodyPr/>
          <a:lstStyle/>
          <a:p>
            <a:r>
              <a:rPr lang="en-US" dirty="0"/>
              <a:t>the shape and position of the normal distribution depends on 2 parameters:</a:t>
            </a:r>
          </a:p>
          <a:p>
            <a:pPr lvl="1"/>
            <a:r>
              <a:rPr lang="en-US" dirty="0"/>
              <a:t>the mean of the distribution defines the position</a:t>
            </a:r>
          </a:p>
          <a:p>
            <a:pPr lvl="1"/>
            <a:r>
              <a:rPr lang="en-US" dirty="0"/>
              <a:t>the standard deviation defines how the observations are spread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16</a:t>
            </a:fld>
            <a:endParaRPr kumimoji="0"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43200" y="1295400"/>
          <a:ext cx="3848100" cy="2380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320" imgH="927000" progId="Equation.3">
                  <p:embed/>
                </p:oleObj>
              </mc:Choice>
              <mc:Fallback>
                <p:oleObj name="Equation" r:id="rId2" imgW="1498320" imgH="9270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95400"/>
                        <a:ext cx="3848100" cy="23808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Variety of normal distribution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/>
              <a:t>tandardization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17</a:t>
            </a:fld>
            <a:endParaRPr kumimoji="0" lang="en-US"/>
          </a:p>
        </p:txBody>
      </p:sp>
      <p:pic>
        <p:nvPicPr>
          <p:cNvPr id="176130" name="Picture 2" descr="http://upload.wikimedia.org/wikipedia/commons/thumb/f/fb/Normal_distribution_pdf.svg/600px-Normal_distribution_pdf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219200"/>
            <a:ext cx="3505200" cy="2804160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1999" y="2971800"/>
          <a:ext cx="379655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55520" imgH="431640" progId="Equation.3">
                  <p:embed/>
                </p:oleObj>
              </mc:Choice>
              <mc:Fallback>
                <p:oleObj name="Equation" r:id="rId4" imgW="1955520" imgH="4316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99" y="2971800"/>
                        <a:ext cx="3796553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32" name="Object 4"/>
          <p:cNvGraphicFramePr>
            <a:graphicFrameLocks noChangeAspect="1"/>
          </p:cNvGraphicFramePr>
          <p:nvPr/>
        </p:nvGraphicFramePr>
        <p:xfrm>
          <a:off x="1143000" y="4211638"/>
          <a:ext cx="2673350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850680" progId="Equation.3">
                  <p:embed/>
                </p:oleObj>
              </mc:Choice>
              <mc:Fallback>
                <p:oleObj name="Equation" r:id="rId6" imgW="1041120" imgH="850680" progId="Equation.3">
                  <p:embed/>
                  <p:pic>
                    <p:nvPicPr>
                      <p:cNvPr id="176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11638"/>
                        <a:ext cx="2673350" cy="21859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>
          <a:xfrm>
            <a:off x="2438400" y="38862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962400" y="548640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76800" y="5018782"/>
            <a:ext cx="35814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Standard normal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units marked on the horizontal axis of the standard normal curve are denoted by </a:t>
            </a:r>
            <a:r>
              <a:rPr lang="en-US" i="1" dirty="0"/>
              <a:t>z </a:t>
            </a:r>
            <a:r>
              <a:rPr lang="en-US" dirty="0"/>
              <a:t>and are called the </a:t>
            </a:r>
            <a:r>
              <a:rPr lang="en-US" i="1" dirty="0"/>
              <a:t>z values </a:t>
            </a:r>
            <a:r>
              <a:rPr lang="en-US" dirty="0"/>
              <a:t>or </a:t>
            </a:r>
            <a:r>
              <a:rPr lang="en-US" i="1" dirty="0"/>
              <a:t>z scores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18</a:t>
            </a:fld>
            <a:endParaRPr kumimoji="0" lang="en-US"/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667000"/>
            <a:ext cx="31623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667000"/>
            <a:ext cx="31908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86" y="4105274"/>
            <a:ext cx="4585425" cy="276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39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1054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P(-2.17&lt;z&lt;0)=</a:t>
            </a:r>
          </a:p>
          <a:p>
            <a:pPr marL="0" indent="0">
              <a:buNone/>
            </a:pPr>
            <a:r>
              <a:rPr lang="en-US" dirty="0"/>
              <a:t>=P(z&lt;0) - P(z&lt;-2.17) = </a:t>
            </a:r>
          </a:p>
          <a:p>
            <a:pPr marL="0" indent="0">
              <a:buNone/>
            </a:pPr>
            <a:r>
              <a:rPr lang="en-US" dirty="0"/>
              <a:t>=0.500-0.015=0.485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P(z&gt;2.32)=1-P(z&lt;2.32)=</a:t>
            </a:r>
          </a:p>
          <a:p>
            <a:pPr marL="0" indent="0">
              <a:buNone/>
            </a:pPr>
            <a:r>
              <a:rPr lang="en-US" dirty="0"/>
              <a:t>=1-0.9898=0.102</a:t>
            </a:r>
          </a:p>
          <a:p>
            <a:endParaRPr lang="en-US" dirty="0"/>
          </a:p>
          <a:p>
            <a:r>
              <a:rPr lang="en-US" b="1" dirty="0"/>
              <a:t>Remember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P(</a:t>
            </a:r>
            <a:r>
              <a:rPr lang="en-US" dirty="0" err="1"/>
              <a:t>z≤a</a:t>
            </a:r>
            <a:r>
              <a:rPr lang="en-US" dirty="0"/>
              <a:t>) = P(z&lt;a) as P(z=a)=0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19</a:t>
            </a:fld>
            <a:endParaRPr kumimoji="0" lang="en-US"/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3810000" cy="146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11" y="1161735"/>
            <a:ext cx="3913689" cy="150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7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Random Variable</a:t>
            </a:r>
          </a:p>
          <a:p>
            <a:pPr>
              <a:lnSpc>
                <a:spcPct val="150000"/>
              </a:lnSpc>
            </a:pPr>
            <a:r>
              <a:rPr lang="en-US" dirty="0"/>
              <a:t>Normal distribution</a:t>
            </a:r>
          </a:p>
          <a:p>
            <a:pPr>
              <a:lnSpc>
                <a:spcPct val="150000"/>
              </a:lnSpc>
            </a:pPr>
            <a:r>
              <a:rPr lang="en-US" dirty="0"/>
              <a:t>Central Limit Theorem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Confidence Interval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127073354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315E2-2EE4-15A8-5627-863F9D24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BB8DD-CEAC-8D22-B225-54519A99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0969"/>
            <a:ext cx="8229600" cy="38420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/>
              <a:t>Central Limit Theorem</a:t>
            </a:r>
          </a:p>
        </p:txBody>
      </p:sp>
    </p:spTree>
    <p:extLst>
      <p:ext uri="{BB962C8B-B14F-4D97-AF65-F5344CB8AC3E}">
        <p14:creationId xmlns:p14="http://schemas.microsoft.com/office/powerpoint/2010/main" val="2532648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Population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968"/>
            <a:ext cx="8229600" cy="5366031"/>
          </a:xfrm>
        </p:spPr>
        <p:txBody>
          <a:bodyPr/>
          <a:lstStyle/>
          <a:p>
            <a:r>
              <a:rPr lang="en-US" b="1" dirty="0"/>
              <a:t>Population distribution</a:t>
            </a:r>
            <a:r>
              <a:rPr lang="en-US" dirty="0"/>
              <a:t>: probability distribution derived from </a:t>
            </a:r>
            <a:r>
              <a:rPr lang="en-US" b="1" u="sng" dirty="0"/>
              <a:t>ALL </a:t>
            </a:r>
            <a:r>
              <a:rPr lang="en-US" dirty="0"/>
              <a:t>elements of the population</a:t>
            </a:r>
          </a:p>
          <a:p>
            <a:r>
              <a:rPr lang="en-US" dirty="0"/>
              <a:t>Using the population distribution two </a:t>
            </a:r>
            <a:r>
              <a:rPr lang="en-US" b="1" u="sng" dirty="0"/>
              <a:t>parameters</a:t>
            </a:r>
            <a:r>
              <a:rPr lang="en-US" dirty="0"/>
              <a:t> are commonly computed:</a:t>
            </a:r>
          </a:p>
          <a:p>
            <a:pPr lvl="1"/>
            <a:r>
              <a:rPr lang="en-US" dirty="0"/>
              <a:t>Mean</a:t>
            </a:r>
          </a:p>
          <a:p>
            <a:pPr lvl="1"/>
            <a:r>
              <a:rPr lang="en-US" dirty="0"/>
              <a:t>Variance</a:t>
            </a:r>
          </a:p>
          <a:p>
            <a:r>
              <a:rPr lang="en-US" b="1" dirty="0"/>
              <a:t>Note</a:t>
            </a:r>
            <a:r>
              <a:rPr lang="en-US" dirty="0"/>
              <a:t>: A population parameter is always constant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21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236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/>
              <a:t>Sample distribution: probability distribution of a </a:t>
            </a:r>
            <a:r>
              <a:rPr lang="en-US" b="1" dirty="0"/>
              <a:t>subset </a:t>
            </a:r>
            <a:r>
              <a:rPr lang="en-US" dirty="0"/>
              <a:t>of the element of the population</a:t>
            </a:r>
          </a:p>
          <a:p>
            <a:r>
              <a:rPr lang="en-US" dirty="0"/>
              <a:t>Same statistics are computed for the sample:</a:t>
            </a:r>
          </a:p>
          <a:p>
            <a:pPr lvl="1"/>
            <a:r>
              <a:rPr lang="en-US" dirty="0"/>
              <a:t>Mean: </a:t>
            </a:r>
          </a:p>
          <a:p>
            <a:pPr lvl="1"/>
            <a:r>
              <a:rPr lang="en-US" dirty="0"/>
              <a:t>Variance: </a:t>
            </a:r>
            <a:r>
              <a:rPr lang="en-US" sz="3200" b="1" i="1" dirty="0"/>
              <a:t>s</a:t>
            </a:r>
            <a:r>
              <a:rPr lang="en-US" sz="3200" b="1" i="1" baseline="30000" dirty="0"/>
              <a:t>2</a:t>
            </a:r>
          </a:p>
          <a:p>
            <a:r>
              <a:rPr lang="en-US" b="1" dirty="0"/>
              <a:t>Note</a:t>
            </a:r>
            <a:r>
              <a:rPr lang="en-US" dirty="0"/>
              <a:t>: Because two samples are different, the two statistics differ from sample to sample</a:t>
            </a:r>
          </a:p>
          <a:p>
            <a:r>
              <a:rPr lang="en-US" dirty="0"/>
              <a:t>Sample mean        acts as </a:t>
            </a:r>
            <a:r>
              <a:rPr lang="en-US" b="1" u="sng" dirty="0"/>
              <a:t>random variable</a:t>
            </a:r>
          </a:p>
          <a:p>
            <a:r>
              <a:rPr lang="en-US" dirty="0"/>
              <a:t>Probability distribution of a sample statistic is called </a:t>
            </a:r>
            <a:r>
              <a:rPr lang="en-US" b="1" dirty="0"/>
              <a:t>SAMPLING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22</a:t>
            </a:fld>
            <a:endParaRPr kumimoji="0"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43200" y="4953000"/>
          <a:ext cx="605769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164880" progId="Equation.3">
                  <p:embed/>
                </p:oleObj>
              </mc:Choice>
              <mc:Fallback>
                <p:oleObj name="Equation" r:id="rId2" imgW="139680" imgH="1648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953000"/>
                        <a:ext cx="605769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552885"/>
              </p:ext>
            </p:extLst>
          </p:nvPr>
        </p:nvGraphicFramePr>
        <p:xfrm>
          <a:off x="1905000" y="2819400"/>
          <a:ext cx="44964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19400"/>
                        <a:ext cx="44964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991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0969"/>
            <a:ext cx="8915400" cy="4876800"/>
          </a:xfrm>
        </p:spPr>
        <p:txBody>
          <a:bodyPr>
            <a:normAutofit/>
          </a:bodyPr>
          <a:lstStyle/>
          <a:p>
            <a:r>
              <a:rPr lang="en-US" dirty="0"/>
              <a:t>OBJECTIVE: Inference from sample to population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Population described by probability distribution</a:t>
            </a:r>
          </a:p>
          <a:p>
            <a:r>
              <a:rPr lang="en-US" dirty="0"/>
              <a:t>Sample “approximate” (represent) the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23</a:t>
            </a:fld>
            <a:endParaRPr kumimoji="0" lang="en-US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315200" cy="281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&amp; </a:t>
            </a:r>
            <a:r>
              <a:rPr lang="en-US" dirty="0" err="1"/>
              <a:t>nonsampling</a:t>
            </a:r>
            <a:r>
              <a:rPr lang="en-US" dirty="0"/>
              <a:t>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105400"/>
          </a:xfrm>
        </p:spPr>
        <p:txBody>
          <a:bodyPr/>
          <a:lstStyle/>
          <a:p>
            <a:r>
              <a:rPr lang="en-US" b="1" i="1" u="sng" dirty="0"/>
              <a:t>Sampling error </a:t>
            </a:r>
            <a:r>
              <a:rPr lang="en-US" dirty="0"/>
              <a:t>is the difference between the value of a sample statistic and the value of the corresponding population parameter</a:t>
            </a:r>
          </a:p>
          <a:p>
            <a:endParaRPr lang="en-US" dirty="0"/>
          </a:p>
          <a:p>
            <a:r>
              <a:rPr lang="en-US" b="1" i="1" dirty="0"/>
              <a:t>NOTE</a:t>
            </a:r>
            <a:r>
              <a:rPr lang="en-US" i="1" dirty="0"/>
              <a:t>: sampling error occurs because of chance</a:t>
            </a:r>
          </a:p>
          <a:p>
            <a:r>
              <a:rPr lang="en-US" b="1" i="1" dirty="0" err="1"/>
              <a:t>Nonsampling</a:t>
            </a:r>
            <a:r>
              <a:rPr lang="en-US" b="1" i="1" dirty="0"/>
              <a:t> errors </a:t>
            </a:r>
            <a:r>
              <a:rPr lang="en-US" dirty="0"/>
              <a:t>are</a:t>
            </a:r>
            <a:r>
              <a:rPr lang="en-US" i="1" dirty="0"/>
              <a:t> </a:t>
            </a:r>
            <a:r>
              <a:rPr lang="en-US" dirty="0"/>
              <a:t>errors that occur in the collection, recording, and tabulation of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24</a:t>
            </a:fld>
            <a:endParaRPr kumimoji="0" lang="en-US"/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30670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6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55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/>
              <a:t>Distribution of  sample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0968"/>
                <a:ext cx="8229600" cy="5366031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Statistics: descriptors of the sample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Mean of the sample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μ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Standard deviation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  <m:sup/>
                    </m:sSubSup>
                  </m:oMath>
                </a14:m>
                <a:endParaRPr lang="en-US" i="1" baseline="30000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</a:t>
                </a:r>
                <a:r>
                  <a:rPr lang="en-US" dirty="0"/>
                  <a:t>: The mean of the sample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the mean of the population</a:t>
                </a:r>
                <a:r>
                  <a:rPr lang="en-US" i="1" dirty="0"/>
                  <a:t> </a:t>
                </a:r>
                <a:r>
                  <a:rPr lang="en-US" i="1" dirty="0">
                    <a:latin typeface="Symbol" pitchFamily="18" charset="2"/>
                  </a:rPr>
                  <a:t>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</a:t>
                </a:r>
                <a:r>
                  <a:rPr lang="en-US" dirty="0"/>
                  <a:t>: The variance of the distribution of the sample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/>
                  <a:t>is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0968"/>
                <a:ext cx="8229600" cy="5366031"/>
              </a:xfrm>
              <a:blipFill>
                <a:blip r:embed="rId2"/>
                <a:stretch>
                  <a:fillRect l="-169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25</a:t>
            </a:fld>
            <a:endParaRPr kumimoji="0"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340903"/>
              </p:ext>
            </p:extLst>
          </p:nvPr>
        </p:nvGraphicFramePr>
        <p:xfrm>
          <a:off x="5562600" y="5449925"/>
          <a:ext cx="1541462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80" imgH="419040" progId="Equation.DSMT4">
                  <p:embed/>
                </p:oleObj>
              </mc:Choice>
              <mc:Fallback>
                <p:oleObj name="Equation" r:id="rId3" imgW="622080" imgH="419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2600" y="5449925"/>
                        <a:ext cx="1541462" cy="10382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994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47" y="4302201"/>
            <a:ext cx="1427629" cy="466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268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Central Limit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/>
              <a:t>For large sample sizes (especially if n &gt; 30), the sampling distribution of 	   is approximately normal irrespective of the shape of the distribution from which the sample is drawn.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The mean and standard deviation of the sampling distribution of		are: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26</a:t>
            </a:fld>
            <a:endParaRPr kumimoji="0"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02150" y="1905000"/>
          <a:ext cx="7556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164880" progId="Equation.3">
                  <p:embed/>
                </p:oleObj>
              </mc:Choice>
              <mc:Fallback>
                <p:oleObj name="Equation" r:id="rId2" imgW="139680" imgH="1648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1905000"/>
                        <a:ext cx="7556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054350" y="4953000"/>
          <a:ext cx="7556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4953000"/>
                        <a:ext cx="7556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81199" y="5600700"/>
          <a:ext cx="4259119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11280" imgH="419040" progId="Equation.3">
                  <p:embed/>
                </p:oleObj>
              </mc:Choice>
              <mc:Fallback>
                <p:oleObj name="Equation" r:id="rId5" imgW="1511280" imgH="41904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199" y="5600700"/>
                        <a:ext cx="4259119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Central Limit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CLT – most important result from basic statistics</a:t>
            </a:r>
          </a:p>
          <a:p>
            <a:pPr>
              <a:lnSpc>
                <a:spcPct val="150000"/>
              </a:lnSpc>
            </a:pPr>
            <a:r>
              <a:rPr lang="en-US" dirty="0"/>
              <a:t>Properties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CLT is valid regardless the distribution of the variable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mean of the samples = mean of the population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standard deviation of the means is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sample is taken with replacement</a:t>
            </a:r>
          </a:p>
          <a:p>
            <a:pPr>
              <a:lnSpc>
                <a:spcPct val="150000"/>
              </a:lnSpc>
            </a:pPr>
            <a:r>
              <a:rPr lang="en-US" dirty="0"/>
              <a:t>Standard error = stand. Dev. of the sample means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27</a:t>
            </a:fld>
            <a:endParaRPr kumimoji="0" lang="en-US"/>
          </a:p>
        </p:txBody>
      </p:sp>
      <p:graphicFrame>
        <p:nvGraphicFramePr>
          <p:cNvPr id="203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693997"/>
              </p:ext>
            </p:extLst>
          </p:nvPr>
        </p:nvGraphicFramePr>
        <p:xfrm>
          <a:off x="6858000" y="4191000"/>
          <a:ext cx="126841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419040" progId="Equation.3">
                  <p:embed/>
                </p:oleObj>
              </mc:Choice>
              <mc:Fallback>
                <p:oleObj name="Equation" r:id="rId2" imgW="583920" imgH="419040" progId="Equation.3">
                  <p:embed/>
                  <p:pic>
                    <p:nvPicPr>
                      <p:cNvPr id="2037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191000"/>
                        <a:ext cx="1268412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Central limit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28</a:t>
            </a:fld>
            <a:endParaRPr kumimoji="0" lang="en-US"/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219200"/>
            <a:ext cx="43529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94510"/>
            <a:ext cx="43719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" y="4336474"/>
            <a:ext cx="43624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162425"/>
            <a:ext cx="43719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5902036"/>
            <a:ext cx="38004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40111"/>
            <a:ext cx="3733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195" y="2581276"/>
            <a:ext cx="3657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609850"/>
            <a:ext cx="23812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66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Central Limit Theorem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CLT allows us to answer questions about sample means in the same way we answered questions about individual values</a:t>
            </a:r>
          </a:p>
          <a:p>
            <a:r>
              <a:rPr lang="en-US" dirty="0"/>
              <a:t>If the means are NOT distributed with mean 0 and variance 1 then find probabilities of means with a z-transformation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29</a:t>
            </a:fld>
            <a:endParaRPr kumimoji="0" lang="en-US"/>
          </a:p>
        </p:txBody>
      </p:sp>
      <p:graphicFrame>
        <p:nvGraphicFramePr>
          <p:cNvPr id="206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890245"/>
              </p:ext>
            </p:extLst>
          </p:nvPr>
        </p:nvGraphicFramePr>
        <p:xfrm>
          <a:off x="3200400" y="4688177"/>
          <a:ext cx="2178050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431640" progId="Equation.3">
                  <p:embed/>
                </p:oleObj>
              </mc:Choice>
              <mc:Fallback>
                <p:oleObj name="Equation" r:id="rId2" imgW="622080" imgH="431640" progId="Equation.3">
                  <p:embed/>
                  <p:pic>
                    <p:nvPicPr>
                      <p:cNvPr id="206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688177"/>
                        <a:ext cx="2178050" cy="15128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315E2-2EE4-15A8-5627-863F9D24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BB8DD-CEAC-8D22-B225-54519A99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0969"/>
            <a:ext cx="8229600" cy="1556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b="1" dirty="0"/>
              <a:t>Random Variable</a:t>
            </a:r>
          </a:p>
        </p:txBody>
      </p:sp>
    </p:spTree>
    <p:extLst>
      <p:ext uri="{BB962C8B-B14F-4D97-AF65-F5344CB8AC3E}">
        <p14:creationId xmlns:p14="http://schemas.microsoft.com/office/powerpoint/2010/main" val="3751451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Normal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30</a:t>
            </a:fld>
            <a:endParaRPr kumimoji="0" lang="en-US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38146"/>
            <a:ext cx="540227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603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CLT –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340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average grade for the first assignment in MATE 503 was 85% and the variance was 56. For a sample of size 3  (assume that students worked in groups of three) find the probability that: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mean of the sample is less than the mean of the class.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mean of the sample is A (grade larger than 95%)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mean of the sample is B (grade between 85-95%)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31</a:t>
            </a:fld>
            <a:endParaRPr kumimoji="0"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CLT –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mean = </a:t>
            </a:r>
            <a:r>
              <a:rPr lang="en-US" i="1" dirty="0">
                <a:latin typeface="Symbol" pitchFamily="18" charset="2"/>
              </a:rPr>
              <a:t>m </a:t>
            </a:r>
            <a:r>
              <a:rPr lang="en-US" dirty="0"/>
              <a:t>=</a:t>
            </a:r>
          </a:p>
          <a:p>
            <a:r>
              <a:rPr lang="en-US" dirty="0"/>
              <a:t>Standard error of the mean =        =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P(sample mean ≤ 85)= ………</a:t>
            </a:r>
          </a:p>
          <a:p>
            <a:r>
              <a:rPr lang="en-US" dirty="0"/>
              <a:t>P(sample mean ≥ 95%) = ………</a:t>
            </a:r>
          </a:p>
          <a:p>
            <a:r>
              <a:rPr lang="en-US" dirty="0"/>
              <a:t>P(85 ≤ sample mean ≤ 95) = …………..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32</a:t>
            </a:fld>
            <a:endParaRPr kumimoji="0" lang="en-US"/>
          </a:p>
        </p:txBody>
      </p:sp>
      <p:graphicFrame>
        <p:nvGraphicFramePr>
          <p:cNvPr id="207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064496"/>
              </p:ext>
            </p:extLst>
          </p:nvPr>
        </p:nvGraphicFramePr>
        <p:xfrm>
          <a:off x="5715000" y="1600200"/>
          <a:ext cx="609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040" imgH="241200" progId="Equation.3">
                  <p:embed/>
                </p:oleObj>
              </mc:Choice>
              <mc:Fallback>
                <p:oleObj name="Equation" r:id="rId2" imgW="203040" imgH="241200" progId="Equation.3">
                  <p:embed/>
                  <p:pic>
                    <p:nvPicPr>
                      <p:cNvPr id="2078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600200"/>
                        <a:ext cx="6096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315E2-2EE4-15A8-5627-863F9D24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BB8DD-CEAC-8D22-B225-54519A99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0969"/>
            <a:ext cx="8229600" cy="38420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/>
              <a:t>Confidence </a:t>
            </a:r>
          </a:p>
          <a:p>
            <a:pPr marL="0" indent="0" algn="ctr">
              <a:buNone/>
            </a:pPr>
            <a:r>
              <a:rPr lang="en-US" sz="8800" b="1" dirty="0"/>
              <a:t>Interval</a:t>
            </a:r>
          </a:p>
        </p:txBody>
      </p:sp>
    </p:spTree>
    <p:extLst>
      <p:ext uri="{BB962C8B-B14F-4D97-AF65-F5344CB8AC3E}">
        <p14:creationId xmlns:p14="http://schemas.microsoft.com/office/powerpoint/2010/main" val="1220122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/>
          <a:p>
            <a:r>
              <a:rPr lang="en-US" b="1" dirty="0"/>
              <a:t>Estimation</a:t>
            </a:r>
            <a:r>
              <a:rPr lang="en-US" dirty="0"/>
              <a:t>: process of determining the value of a population parameter from information obtained from the sample statistic</a:t>
            </a:r>
          </a:p>
          <a:p>
            <a:r>
              <a:rPr lang="en-US" b="1" dirty="0"/>
              <a:t>Point estimate</a:t>
            </a:r>
            <a:r>
              <a:rPr lang="en-US" dirty="0"/>
              <a:t>: a specific numerical value of a parameter</a:t>
            </a:r>
          </a:p>
          <a:p>
            <a:pPr lvl="1"/>
            <a:r>
              <a:rPr lang="en-US" dirty="0"/>
              <a:t>Population mean estimated by sample mean</a:t>
            </a:r>
          </a:p>
          <a:p>
            <a:pPr lvl="1"/>
            <a:r>
              <a:rPr lang="en-US" dirty="0"/>
              <a:t>Why not median or mode? More variable than mean</a:t>
            </a:r>
          </a:p>
          <a:p>
            <a:r>
              <a:rPr lang="en-US" b="1" dirty="0"/>
              <a:t>Estimator</a:t>
            </a:r>
            <a:r>
              <a:rPr lang="en-US" dirty="0"/>
              <a:t>: sample statistic (such as mean or variance) used to estimate population parameter (the corresponding mean and variance)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34</a:t>
            </a:fld>
            <a:endParaRPr kumimoji="0"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Estimator’s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Unbiased</a:t>
            </a:r>
          </a:p>
          <a:p>
            <a:pPr lvl="1"/>
            <a:r>
              <a:rPr lang="en-US" dirty="0"/>
              <a:t>The expected value of the sample’s estimate is equal to the parameter being estimated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Consistent</a:t>
            </a:r>
          </a:p>
          <a:p>
            <a:pPr lvl="1"/>
            <a:r>
              <a:rPr lang="en-US" dirty="0"/>
              <a:t>The increase in sample size produces better estimates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Efficient</a:t>
            </a:r>
          </a:p>
          <a:p>
            <a:pPr lvl="1"/>
            <a:r>
              <a:rPr lang="en-US" dirty="0"/>
              <a:t>Among all the statistics that can be used to estimate a population parameter the efficient estimator has the smallest variance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35</a:t>
            </a:fld>
            <a:endParaRPr kumimoji="0"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allegory</a:t>
            </a:r>
          </a:p>
        </p:txBody>
      </p:sp>
      <p:pic>
        <p:nvPicPr>
          <p:cNvPr id="8" name="Content Placeholder 7" descr="Bi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38250"/>
            <a:ext cx="2381250" cy="2571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36</a:t>
            </a:fld>
            <a:endParaRPr kumimoji="0" lang="en-US"/>
          </a:p>
        </p:txBody>
      </p:sp>
      <p:pic>
        <p:nvPicPr>
          <p:cNvPr id="9" name="Picture 8" descr="Bia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695450"/>
            <a:ext cx="2095500" cy="2076450"/>
          </a:xfrm>
          <a:prstGeom prst="rect">
            <a:avLst/>
          </a:prstGeom>
        </p:spPr>
      </p:pic>
      <p:pic>
        <p:nvPicPr>
          <p:cNvPr id="10" name="Picture 9" descr="Bia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5100" y="1743075"/>
            <a:ext cx="2171700" cy="19812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81000" y="4343400"/>
            <a:ext cx="8458200" cy="1384995"/>
            <a:chOff x="381000" y="4343400"/>
            <a:chExt cx="8077200" cy="1384995"/>
          </a:xfrm>
        </p:grpSpPr>
        <p:sp>
          <p:nvSpPr>
            <p:cNvPr id="11" name="TextBox 10"/>
            <p:cNvSpPr txBox="1"/>
            <p:nvPr/>
          </p:nvSpPr>
          <p:spPr>
            <a:xfrm>
              <a:off x="381000" y="4343400"/>
              <a:ext cx="2133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Biased but efficient estimator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3916" y="4343400"/>
              <a:ext cx="2590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Unbiased but Inefficient estimator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00800" y="4343400"/>
              <a:ext cx="2057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Unbiased and efficient estimator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Interval estimate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good is a point estimate?</a:t>
            </a:r>
          </a:p>
          <a:p>
            <a:pPr lvl="1"/>
            <a:r>
              <a:rPr lang="en-US" dirty="0"/>
              <a:t>Is the average height of a forest 15.1’ or 15.2’?</a:t>
            </a:r>
          </a:p>
          <a:p>
            <a:pPr lvl="1"/>
            <a:r>
              <a:rPr lang="en-US" dirty="0"/>
              <a:t>Is there any difference between 15.1 ‘ and 15.2’?</a:t>
            </a:r>
          </a:p>
          <a:p>
            <a:r>
              <a:rPr lang="en-US" dirty="0"/>
              <a:t>Instead of assigning a single value to a population parameter, an interval is constructed around the point estimate, and then a probabilistic statement that this interval contains the corresponding population parameter is made.</a:t>
            </a:r>
          </a:p>
          <a:p>
            <a:r>
              <a:rPr lang="en-US" b="1" dirty="0"/>
              <a:t>Interval estimate</a:t>
            </a:r>
            <a:r>
              <a:rPr lang="en-US" dirty="0"/>
              <a:t>: range of values used to estimate a parameter</a:t>
            </a:r>
          </a:p>
          <a:p>
            <a:pPr lvl="1"/>
            <a:r>
              <a:rPr lang="en-US" dirty="0"/>
              <a:t>It has a lower and upper bound/limit</a:t>
            </a:r>
          </a:p>
          <a:p>
            <a:pPr lvl="1"/>
            <a:r>
              <a:rPr lang="en-US" dirty="0"/>
              <a:t>The interval CAN or CANOT contain the true value of the parameter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37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7458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Confidence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Estimated interval is </a:t>
            </a:r>
            <a:r>
              <a:rPr lang="en-US" dirty="0"/>
              <a:t>an interval is constructed around the sample based point estimate, and it is accompanied by a statement of the likelihood that this interval contains the corresponding population parameter</a:t>
            </a:r>
            <a:endParaRPr lang="en-US" b="1" dirty="0"/>
          </a:p>
          <a:p>
            <a:r>
              <a:rPr lang="en-US" b="1" dirty="0"/>
              <a:t>Confidence level</a:t>
            </a:r>
            <a:r>
              <a:rPr lang="en-US" dirty="0"/>
              <a:t>: probability that the interval estimate will contain the true value of the parameter</a:t>
            </a:r>
          </a:p>
          <a:p>
            <a:pPr>
              <a:buNone/>
            </a:pPr>
            <a:r>
              <a:rPr lang="en-US" b="1" i="1" dirty="0"/>
              <a:t>P(LCL &lt; parameter &lt; UCL) = confidence level</a:t>
            </a:r>
          </a:p>
          <a:p>
            <a:pPr>
              <a:buNone/>
            </a:pPr>
            <a:r>
              <a:rPr lang="en-US" dirty="0"/>
              <a:t>The confidence interval is given by </a:t>
            </a:r>
          </a:p>
          <a:p>
            <a:pPr>
              <a:buNone/>
            </a:pPr>
            <a:r>
              <a:rPr lang="en-US" b="1" i="1" dirty="0"/>
              <a:t>Sample based Point estimate ± margin of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38</a:t>
            </a:fld>
            <a:endParaRPr kumimoji="0"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Confidence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10200"/>
          </a:xfrm>
        </p:spPr>
        <p:txBody>
          <a:bodyPr/>
          <a:lstStyle/>
          <a:p>
            <a:r>
              <a:rPr lang="en-US" b="1" dirty="0"/>
              <a:t>Definition: </a:t>
            </a:r>
            <a:r>
              <a:rPr lang="en-US" dirty="0"/>
              <a:t>Specific interval estimate determined using sample data and a specific confidence level.</a:t>
            </a:r>
          </a:p>
          <a:p>
            <a:r>
              <a:rPr lang="en-US" dirty="0"/>
              <a:t>Common confidence level: 90%, 95% and 99%.</a:t>
            </a:r>
          </a:p>
          <a:p>
            <a:r>
              <a:rPr lang="en-US" dirty="0"/>
              <a:t>CLT ensures that sample mean = population mean</a:t>
            </a:r>
          </a:p>
          <a:p>
            <a:r>
              <a:rPr lang="en-US" dirty="0"/>
              <a:t>CI = (LCL, UCL) → range from LCL to UCL</a:t>
            </a:r>
          </a:p>
          <a:p>
            <a:pPr lvl="1"/>
            <a:r>
              <a:rPr lang="en-US" dirty="0"/>
              <a:t>CI – confidence interval</a:t>
            </a:r>
          </a:p>
          <a:p>
            <a:pPr lvl="1"/>
            <a:r>
              <a:rPr lang="en-US" dirty="0"/>
              <a:t>LCL – lower confidence limit</a:t>
            </a:r>
          </a:p>
          <a:p>
            <a:pPr lvl="1"/>
            <a:r>
              <a:rPr lang="en-US" dirty="0"/>
              <a:t>UCL – upper confidence limit</a:t>
            </a:r>
          </a:p>
          <a:p>
            <a:r>
              <a:rPr lang="en-US" b="1" dirty="0"/>
              <a:t>Question</a:t>
            </a:r>
            <a:r>
              <a:rPr lang="en-US" dirty="0"/>
              <a:t>: how the LCL and UCL are determined?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39</a:t>
            </a:fld>
            <a:endParaRPr kumimoji="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238D-9182-429C-DFA5-B5F13FA8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Mundane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131A6-E392-A2BE-EEC0-E232F64CA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Variabla</a:t>
            </a:r>
            <a:r>
              <a:rPr lang="en-US" dirty="0"/>
              <a:t> </a:t>
            </a:r>
            <a:r>
              <a:rPr lang="en-US" dirty="0" err="1"/>
              <a:t>aleatoare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b="1" dirty="0" err="1"/>
              <a:t>caracteristica</a:t>
            </a:r>
            <a:r>
              <a:rPr lang="en-US" b="1" dirty="0"/>
              <a:t> de </a:t>
            </a:r>
            <a:r>
              <a:rPr lang="en-US" b="1" dirty="0" err="1"/>
              <a:t>interes</a:t>
            </a:r>
            <a:r>
              <a:rPr lang="en-US" b="1" dirty="0"/>
              <a:t> </a:t>
            </a:r>
            <a:r>
              <a:rPr lang="en-US" dirty="0"/>
              <a:t>a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populatii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Exemple</a:t>
            </a:r>
            <a:endParaRPr lang="en-US" dirty="0"/>
          </a:p>
          <a:p>
            <a:pPr lvl="1"/>
            <a:r>
              <a:rPr lang="en-US" dirty="0" err="1"/>
              <a:t>Inaltimea</a:t>
            </a:r>
            <a:r>
              <a:rPr lang="en-US" dirty="0"/>
              <a:t> </a:t>
            </a:r>
            <a:r>
              <a:rPr lang="en-US" dirty="0" err="1"/>
              <a:t>arborilor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err="1"/>
              <a:t>padure</a:t>
            </a:r>
            <a:endParaRPr lang="en-US" dirty="0"/>
          </a:p>
          <a:p>
            <a:pPr lvl="1"/>
            <a:r>
              <a:rPr lang="en-US" dirty="0" err="1"/>
              <a:t>Greutatea</a:t>
            </a:r>
            <a:r>
              <a:rPr lang="en-US" dirty="0"/>
              <a:t> </a:t>
            </a:r>
            <a:r>
              <a:rPr lang="en-US" dirty="0" err="1"/>
              <a:t>pestilor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-un lac</a:t>
            </a:r>
          </a:p>
          <a:p>
            <a:pPr lvl="1"/>
            <a:r>
              <a:rPr lang="en-US" dirty="0" err="1"/>
              <a:t>Numarul</a:t>
            </a:r>
            <a:r>
              <a:rPr lang="en-US" dirty="0"/>
              <a:t> de </a:t>
            </a:r>
            <a:r>
              <a:rPr lang="en-US" dirty="0" err="1"/>
              <a:t>sateliti</a:t>
            </a:r>
            <a:r>
              <a:rPr lang="en-US" dirty="0"/>
              <a:t> ai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planete</a:t>
            </a:r>
            <a:endParaRPr lang="en-US" dirty="0"/>
          </a:p>
          <a:p>
            <a:pPr lvl="1"/>
            <a:r>
              <a:rPr lang="en-US" dirty="0" err="1"/>
              <a:t>Numarul</a:t>
            </a:r>
            <a:r>
              <a:rPr lang="en-US" dirty="0"/>
              <a:t> de </a:t>
            </a:r>
            <a:r>
              <a:rPr lang="en-US" dirty="0" err="1"/>
              <a:t>accidente</a:t>
            </a:r>
            <a:r>
              <a:rPr lang="en-US" dirty="0"/>
              <a:t> pe o </a:t>
            </a:r>
            <a:r>
              <a:rPr lang="en-US" dirty="0" err="1"/>
              <a:t>sosea</a:t>
            </a:r>
            <a:endParaRPr lang="en-US" dirty="0"/>
          </a:p>
          <a:p>
            <a:pPr lvl="1"/>
            <a:r>
              <a:rPr lang="en-US" dirty="0"/>
              <a:t>Aria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incendiu</a:t>
            </a:r>
            <a:r>
              <a:rPr lang="en-US" dirty="0"/>
              <a:t> de </a:t>
            </a:r>
            <a:r>
              <a:rPr lang="en-US" dirty="0" err="1"/>
              <a:t>padure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7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Confidence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Question</a:t>
                </a:r>
                <a:r>
                  <a:rPr lang="en-US" dirty="0"/>
                  <a:t>: how the LCL and UCL are determined?</a:t>
                </a:r>
              </a:p>
              <a:p>
                <a:r>
                  <a:rPr lang="en-US" b="1" dirty="0"/>
                  <a:t>Answer</a:t>
                </a:r>
                <a:r>
                  <a:rPr lang="en-US" dirty="0"/>
                  <a:t>: using CLT and the one to one relationship between any two normal distributions</a:t>
                </a:r>
              </a:p>
              <a:p>
                <a:r>
                  <a:rPr lang="en-US" dirty="0"/>
                  <a:t>If the population of interest is normal distributed or the sample size is large then the sample mean is also normal distributed (from CLT)</a:t>
                </a:r>
              </a:p>
              <a:p>
                <a:r>
                  <a:rPr lang="en-US" dirty="0"/>
                  <a:t>Furthermore, the mean and variance of the sampling distribution are known and are: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2597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40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00226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Confidence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Any normal distribution can be transformed in a standard normal distribution by using standardization</a:t>
            </a:r>
          </a:p>
          <a:p>
            <a:r>
              <a:rPr lang="en-US" sz="2800" dirty="0"/>
              <a:t>Standardization changes the mean of the normal distribution of interest to 0 and changes the variance of the normal distribution of interest in 1</a:t>
            </a:r>
          </a:p>
          <a:p>
            <a:r>
              <a:rPr lang="en-US" sz="2800" dirty="0"/>
              <a:t>Any value from the normal distribution of interest is changed to a z-value from the standard normal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41</a:t>
            </a:fld>
            <a:endParaRPr kumimoji="0"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934200" y="1447800"/>
          <a:ext cx="990600" cy="687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30" imgH="431613" progId="Equation.3">
                  <p:embed/>
                </p:oleObj>
              </mc:Choice>
              <mc:Fallback>
                <p:oleObj name="Equation" r:id="rId2" imgW="622030" imgH="431613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447800"/>
                        <a:ext cx="990600" cy="687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85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" y="4267200"/>
            <a:ext cx="3200400" cy="249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0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3200400" cy="249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>
            <a:stCxn id="238599" idx="3"/>
          </p:cNvCxnSpPr>
          <p:nvPr/>
        </p:nvCxnSpPr>
        <p:spPr>
          <a:xfrm flipV="1">
            <a:off x="3255065" y="5514813"/>
            <a:ext cx="2307535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657600" y="4487984"/>
          <a:ext cx="1219200" cy="84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30" imgH="431613" progId="Equation.3">
                  <p:embed/>
                </p:oleObj>
              </mc:Choice>
              <mc:Fallback>
                <p:oleObj name="Equation" r:id="rId6" imgW="622030" imgH="431613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87984"/>
                        <a:ext cx="1219200" cy="846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rved Down Arrow 12"/>
          <p:cNvSpPr/>
          <p:nvPr/>
        </p:nvSpPr>
        <p:spPr>
          <a:xfrm>
            <a:off x="1654865" y="6400800"/>
            <a:ext cx="5584135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>
            <a:off x="2438400" y="6705600"/>
            <a:ext cx="5562600" cy="76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21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Confidence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The correspondence between any normal distribution and standard normal distribution refers to the probability associated with x and its transformation, z.</a:t>
            </a:r>
          </a:p>
          <a:p>
            <a:r>
              <a:rPr lang="en-US" sz="2800" dirty="0"/>
              <a:t>This means that probability from the normal distribution smaller than x  equals the probability from the standard normal distribution smaller than 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42</a:t>
            </a:fld>
            <a:endParaRPr kumimoji="0" lang="en-US"/>
          </a:p>
        </p:txBody>
      </p:sp>
      <p:pic>
        <p:nvPicPr>
          <p:cNvPr id="239618" name="Picture 2" descr="http://www.jurgott.org/linkage/norpr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408622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0" y="4267201"/>
            <a:ext cx="40862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urved Up Arrow 18"/>
          <p:cNvSpPr/>
          <p:nvPr/>
        </p:nvSpPr>
        <p:spPr>
          <a:xfrm>
            <a:off x="3505200" y="6019800"/>
            <a:ext cx="4495800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425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Confidence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43000"/>
                <a:ext cx="9144000" cy="57150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If confidence level is known then </a:t>
                </a:r>
                <a:r>
                  <a:rPr lang="el-GR" dirty="0"/>
                  <a:t>α</a:t>
                </a:r>
                <a:r>
                  <a:rPr lang="en-US" dirty="0"/>
                  <a:t>=1-CL</a:t>
                </a:r>
              </a:p>
              <a:p>
                <a:r>
                  <a:rPr lang="en-US" dirty="0"/>
                  <a:t>For standard normal distribution the probability corresponding to </a:t>
                </a:r>
                <a:r>
                  <a:rPr lang="el-GR" dirty="0"/>
                  <a:t>α</a:t>
                </a:r>
                <a:r>
                  <a:rPr lang="en-US" dirty="0"/>
                  <a:t> is a z that has the same probability </a:t>
                </a:r>
                <a:r>
                  <a:rPr lang="el-GR" dirty="0"/>
                  <a:t>α</a:t>
                </a:r>
                <a:r>
                  <a:rPr lang="en-US" dirty="0"/>
                  <a:t> of the standardized x from the actual normal distribution</a:t>
                </a:r>
              </a:p>
              <a:p>
                <a:r>
                  <a:rPr lang="en-US" dirty="0"/>
                  <a:t>Therefore, once the z from the standard normal distribution corresponding to </a:t>
                </a:r>
                <a:r>
                  <a:rPr lang="el-GR" dirty="0"/>
                  <a:t>α</a:t>
                </a:r>
                <a:r>
                  <a:rPr lang="en-US" dirty="0"/>
                  <a:t> is determined then the corresponding x can be computed: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As normal distribution is symmetric and sample means can be larger or smaller than population mean the z corresponding to </a:t>
                </a:r>
                <a:r>
                  <a:rPr lang="el-GR" dirty="0"/>
                  <a:t>α</a:t>
                </a:r>
                <a:r>
                  <a:rPr lang="en-US" dirty="0"/>
                  <a:t> can be positive and negative which makes the confidence interval for the sample mean: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Because the population mean is needed and only the sample mean is known the confidence interval for the population mean is expressed as a function of sample mean: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3000"/>
                <a:ext cx="9144000" cy="5715000"/>
              </a:xfrm>
              <a:blipFill rotWithShape="1">
                <a:blip r:embed="rId2"/>
                <a:stretch>
                  <a:fillRect l="-933" t="-1921" r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43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834474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Confidence interval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1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Mean height of 9 trees		and variance 4</a:t>
            </a:r>
          </a:p>
          <a:p>
            <a:pPr>
              <a:lnSpc>
                <a:spcPct val="150000"/>
              </a:lnSpc>
            </a:pPr>
            <a:r>
              <a:rPr lang="en-US" dirty="0"/>
              <a:t>Sample mean has 95% probability to be in the interval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r>
              <a:rPr lang="en-US" b="1" dirty="0"/>
              <a:t>Observation</a:t>
            </a:r>
            <a:r>
              <a:rPr lang="en-US" dirty="0"/>
              <a:t>: population variance is KNOWN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44</a:t>
            </a:fld>
            <a:endParaRPr kumimoji="0"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43400" y="1303587"/>
          <a:ext cx="126682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400" imgH="203040" progId="Equation.3">
                  <p:embed/>
                </p:oleObj>
              </mc:Choice>
              <mc:Fallback>
                <p:oleObj name="Equation" r:id="rId2" imgW="482400" imgH="2030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303587"/>
                        <a:ext cx="126682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5800" y="3733800"/>
          <a:ext cx="786155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27120" imgH="457200" progId="Equation.3">
                  <p:embed/>
                </p:oleObj>
              </mc:Choice>
              <mc:Fallback>
                <p:oleObj name="Equation" r:id="rId4" imgW="3327120" imgH="4572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33800"/>
                        <a:ext cx="786155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latin typeface="Arial Black" pitchFamily="34" charset="0"/>
                <a:cs typeface="Aharoni" pitchFamily="2" charset="-79"/>
              </a:rPr>
              <a:t>t</a:t>
            </a:r>
            <a:r>
              <a:rPr lang="en-US" dirty="0"/>
              <a:t> -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791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Like the z-distribution:</a:t>
            </a:r>
          </a:p>
          <a:p>
            <a:pPr lvl="1"/>
            <a:r>
              <a:rPr lang="en-US" dirty="0"/>
              <a:t>is bell-shaped</a:t>
            </a:r>
          </a:p>
          <a:p>
            <a:pPr lvl="1"/>
            <a:r>
              <a:rPr lang="en-US" dirty="0"/>
              <a:t>is symmetrical around the mean</a:t>
            </a:r>
          </a:p>
          <a:p>
            <a:pPr lvl="1"/>
            <a:r>
              <a:rPr lang="en-US" dirty="0"/>
              <a:t>mean = mode = median = 0</a:t>
            </a:r>
          </a:p>
          <a:p>
            <a:pPr lvl="1"/>
            <a:r>
              <a:rPr lang="en-US" dirty="0"/>
              <a:t>never touches the X-axis</a:t>
            </a:r>
          </a:p>
          <a:p>
            <a:r>
              <a:rPr lang="en-US" dirty="0"/>
              <a:t>Different than normal:</a:t>
            </a:r>
          </a:p>
          <a:p>
            <a:pPr lvl="1"/>
            <a:r>
              <a:rPr lang="en-US" dirty="0"/>
              <a:t>Variance &gt;1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t-distribution is a family of curves, each curve</a:t>
            </a:r>
          </a:p>
          <a:p>
            <a:pPr>
              <a:lnSpc>
                <a:spcPct val="110000"/>
              </a:lnSpc>
              <a:buNone/>
            </a:pPr>
            <a:r>
              <a:rPr lang="en-US" dirty="0"/>
              <a:t>varying as sample sizes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45</a:t>
            </a:fld>
            <a:endParaRPr kumimoji="0" lang="en-US"/>
          </a:p>
        </p:txBody>
      </p:sp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 cstate="print"/>
          <a:srcRect l="2000" t="10656" r="1000" b="1288"/>
          <a:stretch>
            <a:fillRect/>
          </a:stretch>
        </p:blipFill>
        <p:spPr bwMode="auto">
          <a:xfrm>
            <a:off x="4572000" y="29718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latin typeface="Arial Black" pitchFamily="34" charset="0"/>
                <a:cs typeface="Aharoni" pitchFamily="2" charset="-79"/>
              </a:rPr>
              <a:t>t</a:t>
            </a:r>
            <a:r>
              <a:rPr lang="en-US" dirty="0"/>
              <a:t> -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sample size increases, (especially after n&gt;30), the t-distribution approaches the z-distribution (which can be used in its place)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46</a:t>
            </a:fld>
            <a:endParaRPr kumimoji="0"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latin typeface="Arial Black" pitchFamily="34" charset="0"/>
                <a:cs typeface="Aharoni" pitchFamily="2" charset="-79"/>
              </a:rPr>
              <a:t>t</a:t>
            </a:r>
            <a:r>
              <a:rPr lang="en-US" dirty="0"/>
              <a:t> -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curve is described by its “degrees of freedom” which tell us which of the curves we should use for our experiment</a:t>
            </a:r>
          </a:p>
          <a:p>
            <a:r>
              <a:rPr lang="en-US" dirty="0"/>
              <a:t>degrees of freedom: the number of values free to vary after a sample statistic has been computed</a:t>
            </a:r>
          </a:p>
          <a:p>
            <a:r>
              <a:rPr lang="en-US" dirty="0"/>
              <a:t>For means: </a:t>
            </a:r>
            <a:r>
              <a:rPr lang="en-US" i="1" dirty="0"/>
              <a:t>DF = n-1</a:t>
            </a:r>
          </a:p>
          <a:p>
            <a:pPr lvl="1"/>
            <a:r>
              <a:rPr lang="en-US" dirty="0"/>
              <a:t>Sometimes </a:t>
            </a:r>
            <a:r>
              <a:rPr lang="en-US" dirty="0">
                <a:latin typeface="Symbol" pitchFamily="18" charset="2"/>
              </a:rPr>
              <a:t>n</a:t>
            </a:r>
            <a:r>
              <a:rPr lang="en-US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df</a:t>
            </a:r>
            <a:endParaRPr lang="en-US" i="1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i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Identify which curve (from the t-distribution) to use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47</a:t>
            </a:fld>
            <a:endParaRPr kumimoji="0"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000" t="10656" r="1000" b="1288"/>
          <a:stretch>
            <a:fillRect/>
          </a:stretch>
        </p:blipFill>
        <p:spPr bwMode="auto">
          <a:xfrm>
            <a:off x="4648200" y="35052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latin typeface="Arial Black" pitchFamily="34" charset="0"/>
              </a:rPr>
              <a:t>t </a:t>
            </a:r>
            <a:r>
              <a:rPr lang="en-US" dirty="0"/>
              <a:t>-distribution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48</a:t>
            </a:fld>
            <a:endParaRPr kumimoji="0" lang="en-US"/>
          </a:p>
        </p:txBody>
      </p:sp>
      <p:pic>
        <p:nvPicPr>
          <p:cNvPr id="235522" name="Picture 2" descr="http://www.blogforgood.net/wp-content/uploads/2011/09/T-Ta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1"/>
          <a:stretch/>
        </p:blipFill>
        <p:spPr bwMode="auto">
          <a:xfrm>
            <a:off x="228600" y="1143000"/>
            <a:ext cx="5120329" cy="567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24" name="Picture 4" descr="http://www.blogforgood.net/wp-content/uploads/2011/09/T-Ta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 r="18667" b="81264"/>
          <a:stretch/>
        </p:blipFill>
        <p:spPr bwMode="auto">
          <a:xfrm>
            <a:off x="5638800" y="2743200"/>
            <a:ext cx="3448373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9855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latin typeface="Arial Black" pitchFamily="34" charset="0"/>
              </a:rPr>
              <a:t>t </a:t>
            </a:r>
            <a:r>
              <a:rPr lang="en-US" dirty="0"/>
              <a:t>-distribution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49</a:t>
            </a:fld>
            <a:endParaRPr kumimoji="0" lang="en-US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26210"/>
            <a:ext cx="4602264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310242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50" name="Picture 6" descr="http://upload.wikimedia.org/wikipedia/commons/thumb/c/c0/Student_T-Distribution_Table_Diagram.svg/200px-Student_T-Distribution_Table_Diagra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76900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2" name="Picture 8" descr="https://encrypted-tbn3.google.com/images?q=tbn:ANd9GcQV3B2o15DSHs9Qv0wEL7um0YEkEu1yfGWdQqq12r-4UDWUsAF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1072"/>
            <a:ext cx="2162175" cy="153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13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C3B48-86F9-0E4F-B46F-1D06E273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Variabla</a:t>
            </a:r>
            <a:r>
              <a:rPr lang="en-US" dirty="0"/>
              <a:t> </a:t>
            </a:r>
            <a:r>
              <a:rPr lang="en-US" dirty="0" err="1"/>
              <a:t>Aleatoare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0CB1C2-381B-C47F-AA80-2A725C221E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 </a:t>
                </a:r>
                <a:r>
                  <a:rPr lang="en-US" dirty="0" err="1"/>
                  <a:t>variabila</a:t>
                </a:r>
                <a:r>
                  <a:rPr lang="en-US" dirty="0"/>
                  <a:t> </a:t>
                </a:r>
                <a:r>
                  <a:rPr lang="en-US" dirty="0" err="1"/>
                  <a:t>aleatoare</a:t>
                </a:r>
                <a:r>
                  <a:rPr lang="en-US" dirty="0"/>
                  <a:t> </a:t>
                </a:r>
                <a:r>
                  <a:rPr lang="en-US" dirty="0" err="1"/>
                  <a:t>reala</a:t>
                </a:r>
                <a:r>
                  <a:rPr lang="en-US" dirty="0"/>
                  <a:t> pe </a:t>
                </a:r>
                <a:r>
                  <a:rPr lang="en-US" dirty="0" err="1"/>
                  <a:t>spatiul</a:t>
                </a:r>
                <a:r>
                  <a:rPr lang="en-US" dirty="0"/>
                  <a:t> de </a:t>
                </a:r>
                <a:r>
                  <a:rPr lang="en-US" dirty="0" err="1"/>
                  <a:t>probabilitate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este o </a:t>
                </a:r>
                <a:r>
                  <a:rPr lang="en-US" b="1" u="sng" dirty="0" err="1"/>
                  <a:t>functie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X : Ω -&gt; </a:t>
                </a:r>
                <a:r>
                  <a:rPr lang="en-US" b="1" dirty="0"/>
                  <a:t>R</a:t>
                </a:r>
                <a:r>
                  <a:rPr lang="en-US" dirty="0"/>
                  <a:t> </a:t>
                </a:r>
                <a:r>
                  <a:rPr lang="en-US" dirty="0" err="1"/>
                  <a:t>masurabila</a:t>
                </a:r>
                <a:r>
                  <a:rPr lang="en-US" dirty="0"/>
                  <a:t> in </a:t>
                </a:r>
                <a:r>
                  <a:rPr lang="en-US" dirty="0" err="1"/>
                  <a:t>raport</a:t>
                </a:r>
                <a:r>
                  <a:rPr lang="en-US" dirty="0"/>
                  <a:t> cu </a:t>
                </a:r>
                <a:r>
                  <a:rPr lang="en-US" dirty="0">
                    <a:latin typeface="Symbol" pitchFamily="2" charset="2"/>
                  </a:rPr>
                  <a:t>s</a:t>
                </a:r>
                <a:r>
                  <a:rPr lang="en-US" dirty="0"/>
                  <a:t>-</a:t>
                </a:r>
                <a:r>
                  <a:rPr lang="en-US" dirty="0" err="1"/>
                  <a:t>algebrele</a:t>
                </a:r>
                <a:r>
                  <a:rPr lang="en-US" dirty="0"/>
                  <a:t> </a:t>
                </a:r>
                <a:r>
                  <a:rPr lang="en-US" dirty="0" err="1"/>
                  <a:t>corespunzatoare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pe Ω, </a:t>
                </a:r>
                <a:r>
                  <a:rPr lang="en-US" dirty="0" err="1"/>
                  <a:t>respectiv</a:t>
                </a:r>
                <a:r>
                  <a:rPr lang="en-US" dirty="0"/>
                  <a:t> </a:t>
                </a:r>
                <a:r>
                  <a:rPr lang="en-US" dirty="0">
                    <a:latin typeface="Symbol" pitchFamily="2" charset="2"/>
                  </a:rPr>
                  <a:t>s</a:t>
                </a:r>
                <a:r>
                  <a:rPr lang="en-US" dirty="0"/>
                  <a:t>-algebra </a:t>
                </a:r>
                <a:r>
                  <a:rPr lang="en-US" dirty="0" err="1"/>
                  <a:t>Boreliana</a:t>
                </a:r>
                <a:r>
                  <a:rPr lang="en-US" dirty="0"/>
                  <a:t> </a:t>
                </a:r>
                <a:r>
                  <a:rPr lang="en-US" dirty="0" err="1"/>
                  <a:t>ℬ</a:t>
                </a:r>
                <a:r>
                  <a:rPr lang="en-US" dirty="0"/>
                  <a:t> pe </a:t>
                </a:r>
                <a:r>
                  <a:rPr lang="en-US" b="1" dirty="0"/>
                  <a:t>R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err="1"/>
                  <a:t>Acesta</a:t>
                </a:r>
                <a:r>
                  <a:rPr lang="en-US" dirty="0"/>
                  <a:t> </a:t>
                </a:r>
                <a:r>
                  <a:rPr lang="en-US" dirty="0" err="1"/>
                  <a:t>inseamna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err="1"/>
                  <a:t>pentru</a:t>
                </a:r>
                <a:r>
                  <a:rPr lang="en-US" dirty="0"/>
                  <a:t> </a:t>
                </a:r>
                <a:r>
                  <a:rPr lang="en-US" dirty="0" err="1"/>
                  <a:t>orice</a:t>
                </a:r>
                <a:r>
                  <a:rPr lang="en-US" dirty="0"/>
                  <a:t> </a:t>
                </a:r>
                <a:r>
                  <a:rPr lang="en-US" dirty="0" err="1"/>
                  <a:t>multime</a:t>
                </a:r>
                <a:r>
                  <a:rPr lang="en-US" dirty="0"/>
                  <a:t> </a:t>
                </a:r>
                <a:r>
                  <a:rPr lang="en-US" dirty="0" err="1"/>
                  <a:t>Boreliana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0CB1C2-381B-C47F-AA80-2A725C221E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558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15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usage of </a:t>
            </a:r>
            <a:r>
              <a:rPr lang="en-US" i="1" dirty="0">
                <a:latin typeface="Arial Black" pitchFamily="34" charset="0"/>
                <a:cs typeface="Aharoni" pitchFamily="2" charset="-79"/>
              </a:rPr>
              <a:t>t</a:t>
            </a:r>
            <a:r>
              <a:rPr lang="en-US" dirty="0"/>
              <a:t> -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i="1" dirty="0"/>
              <a:t>t</a:t>
            </a:r>
            <a:r>
              <a:rPr lang="en-US" dirty="0"/>
              <a:t>-distribution used as standard normal distribution 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z-transformation (normalization) </a:t>
            </a:r>
            <a:r>
              <a:rPr lang="en-US" dirty="0">
                <a:latin typeface="Times New Roman"/>
                <a:cs typeface="Times New Roman"/>
              </a:rPr>
              <a:t>→ </a:t>
            </a:r>
            <a:r>
              <a:rPr lang="en-US" i="1" dirty="0"/>
              <a:t>t</a:t>
            </a:r>
            <a:r>
              <a:rPr lang="en-US" dirty="0"/>
              <a:t>- transformation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50</a:t>
            </a:fld>
            <a:endParaRPr kumimoji="0" lang="en-US"/>
          </a:p>
        </p:txBody>
      </p:sp>
      <p:graphicFrame>
        <p:nvGraphicFramePr>
          <p:cNvPr id="231426" name="Object 2"/>
          <p:cNvGraphicFramePr>
            <a:graphicFrameLocks noChangeAspect="1"/>
          </p:cNvGraphicFramePr>
          <p:nvPr/>
        </p:nvGraphicFramePr>
        <p:xfrm>
          <a:off x="912812" y="3402013"/>
          <a:ext cx="6859588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33360" imgH="533160" progId="Equation.3">
                  <p:embed/>
                </p:oleObj>
              </mc:Choice>
              <mc:Fallback>
                <p:oleObj name="Equation" r:id="rId2" imgW="2133360" imgH="533160" progId="Equation.3">
                  <p:embed/>
                  <p:pic>
                    <p:nvPicPr>
                      <p:cNvPr id="2314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2" y="3402013"/>
                        <a:ext cx="6859588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1514764" y="5486400"/>
          <a:ext cx="534323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440" imgH="419040" progId="Equation.3">
                  <p:embed/>
                </p:oleObj>
              </mc:Choice>
              <mc:Fallback>
                <p:oleObj name="Equation" r:id="rId4" imgW="2260440" imgH="419040" progId="Equation.3">
                  <p:embed/>
                  <p:pic>
                    <p:nvPicPr>
                      <p:cNvPr id="2314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764" y="5486400"/>
                        <a:ext cx="5343236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formula - CI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51</a:t>
            </a:fld>
            <a:endParaRPr kumimoji="0" lang="en-US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2187815" y="2514600"/>
          <a:ext cx="3374785" cy="87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400" imgH="419040" progId="Equation.3">
                  <p:embed/>
                </p:oleObj>
              </mc:Choice>
              <mc:Fallback>
                <p:oleObj name="Equation" r:id="rId2" imgW="1625400" imgH="419040" progId="Equation.3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815" y="2514600"/>
                        <a:ext cx="3374785" cy="87001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219200" y="3810000"/>
          <a:ext cx="5439514" cy="828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419040" progId="Equation.3">
                  <p:embed/>
                </p:oleObj>
              </mc:Choice>
              <mc:Fallback>
                <p:oleObj name="Equation" r:id="rId4" imgW="2743200" imgH="419040" progId="Equation.3">
                  <p:embed/>
                  <p:pic>
                    <p:nvPicPr>
                      <p:cNvPr id="2324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10000"/>
                        <a:ext cx="5439514" cy="828676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2" name="Object 4"/>
          <p:cNvGraphicFramePr>
            <a:graphicFrameLocks noChangeAspect="1"/>
          </p:cNvGraphicFramePr>
          <p:nvPr/>
        </p:nvGraphicFramePr>
        <p:xfrm>
          <a:off x="1143000" y="5029200"/>
          <a:ext cx="55292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27200" imgH="419040" progId="Equation.3">
                  <p:embed/>
                </p:oleObj>
              </mc:Choice>
              <mc:Fallback>
                <p:oleObj name="Equation" r:id="rId6" imgW="2527200" imgH="419040" progId="Equation.3">
                  <p:embed/>
                  <p:pic>
                    <p:nvPicPr>
                      <p:cNvPr id="232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29200"/>
                        <a:ext cx="5529263" cy="914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3810000" y="4648200"/>
            <a:ext cx="228600" cy="304800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810000" y="3429000"/>
            <a:ext cx="228600" cy="304800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114300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Observations</a:t>
            </a:r>
            <a:r>
              <a:rPr lang="en-US" sz="28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variance is not known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if variance known then </a:t>
            </a:r>
            <a:r>
              <a:rPr lang="en-US" sz="2800" i="1" dirty="0" err="1"/>
              <a:t>t</a:t>
            </a:r>
            <a:r>
              <a:rPr lang="en-US" sz="2800" i="1" baseline="-25000" dirty="0" err="1">
                <a:latin typeface="Symbol" pitchFamily="18" charset="2"/>
              </a:rPr>
              <a:t>a</a:t>
            </a:r>
            <a:r>
              <a:rPr lang="en-US" sz="2800" i="1" baseline="-25000" dirty="0">
                <a:latin typeface="Symbol" pitchFamily="18" charset="2"/>
              </a:rPr>
              <a:t>/2</a:t>
            </a:r>
            <a:r>
              <a:rPr lang="en-US" sz="2800" i="1" dirty="0"/>
              <a:t> = </a:t>
            </a:r>
            <a:r>
              <a:rPr lang="en-US" sz="2800" i="1" dirty="0" err="1"/>
              <a:t>z</a:t>
            </a:r>
            <a:r>
              <a:rPr lang="en-US" sz="2800" i="1" baseline="-25000" dirty="0" err="1">
                <a:latin typeface="Symbol" pitchFamily="18" charset="2"/>
              </a:rPr>
              <a:t>a</a:t>
            </a:r>
            <a:r>
              <a:rPr lang="en-US" sz="2800" i="1" baseline="-25000" dirty="0">
                <a:latin typeface="Symbol" pitchFamily="18" charset="2"/>
              </a:rPr>
              <a:t>/2</a:t>
            </a:r>
          </a:p>
          <a:p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38400" y="6172200"/>
          <a:ext cx="3200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71600" imgH="228600" progId="Equation.DSMT4">
                  <p:embed/>
                </p:oleObj>
              </mc:Choice>
              <mc:Fallback>
                <p:oleObj name="Equation" r:id="rId8" imgW="137160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8400" y="6172200"/>
                        <a:ext cx="3200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315E2-2EE4-15A8-5627-863F9D24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BB8DD-CEAC-8D22-B225-54519A99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0969"/>
            <a:ext cx="8229600" cy="38420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/>
              <a:t>Hypotheses Testing</a:t>
            </a:r>
          </a:p>
        </p:txBody>
      </p:sp>
    </p:spTree>
    <p:extLst>
      <p:ext uri="{BB962C8B-B14F-4D97-AF65-F5344CB8AC3E}">
        <p14:creationId xmlns:p14="http://schemas.microsoft.com/office/powerpoint/2010/main" val="28762625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Truths and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715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Statistic answers questions interested in finding truths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we know that truth exists, but its quantification transcends human “abilities”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however, we can reduce uncertainty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we do this with </a:t>
            </a:r>
            <a:r>
              <a:rPr lang="en-US" b="1" u="sng" dirty="0"/>
              <a:t>hypothesis testing</a:t>
            </a:r>
          </a:p>
          <a:p>
            <a:pPr>
              <a:lnSpc>
                <a:spcPct val="150000"/>
              </a:lnSpc>
            </a:pPr>
            <a:r>
              <a:rPr lang="en-US" b="1" u="sng" dirty="0"/>
              <a:t>Statistical hypothesis: </a:t>
            </a:r>
            <a:r>
              <a:rPr lang="en-US" dirty="0"/>
              <a:t>a conjecture about a population parameter.</a:t>
            </a:r>
          </a:p>
          <a:p>
            <a:pPr>
              <a:lnSpc>
                <a:spcPct val="150000"/>
              </a:lnSpc>
            </a:pPr>
            <a:r>
              <a:rPr lang="en-US" dirty="0"/>
              <a:t>The conjecture may or may not be true</a:t>
            </a:r>
            <a:endParaRPr lang="en-US" b="1" u="sng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53</a:t>
            </a:fld>
            <a:endParaRPr kumimoji="0"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two types of hypotheses in statistical problems: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null hypothesis </a:t>
            </a:r>
            <a:r>
              <a:rPr lang="en-US" dirty="0"/>
              <a:t>(H</a:t>
            </a:r>
            <a:r>
              <a:rPr lang="en-US" baseline="-25000" dirty="0"/>
              <a:t>0</a:t>
            </a:r>
            <a:r>
              <a:rPr lang="en-US" dirty="0"/>
              <a:t>): states that there is no difference between a parameter and some assigned value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alternative hypothesis </a:t>
            </a:r>
            <a:r>
              <a:rPr lang="en-US" dirty="0"/>
              <a:t>(H</a:t>
            </a:r>
            <a:r>
              <a:rPr lang="en-US" baseline="-25000" dirty="0"/>
              <a:t>1</a:t>
            </a:r>
            <a:r>
              <a:rPr lang="en-US" dirty="0"/>
              <a:t>or H</a:t>
            </a:r>
            <a:r>
              <a:rPr lang="en-US" baseline="-25000" dirty="0"/>
              <a:t>a</a:t>
            </a:r>
            <a:r>
              <a:rPr lang="en-US" dirty="0">
                <a:sym typeface="Wingdings" pitchFamily="2" charset="2"/>
              </a:rPr>
              <a:t>):</a:t>
            </a:r>
            <a:r>
              <a:rPr lang="en-US" dirty="0"/>
              <a:t> states  the opposite, namely that there is a difference between the parameter and assigned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54</a:t>
            </a:fld>
            <a:endParaRPr kumimoji="0"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Rejection – </a:t>
            </a:r>
            <a:r>
              <a:rPr lang="en-US" dirty="0" err="1"/>
              <a:t>nonrejection</a:t>
            </a:r>
            <a:r>
              <a:rPr lang="en-US" dirty="0"/>
              <a:t>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2800" dirty="0"/>
              <a:t>A trial with the outcome: guilty and not guilty</a:t>
            </a:r>
          </a:p>
          <a:p>
            <a:r>
              <a:rPr lang="en-US" sz="2800" dirty="0"/>
              <a:t>Let symbolize the amount of evidence for guilt on the x-axis, assuming that no evidence is 0 and as further we go on the axis as larger the amount of evidence is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2800" dirty="0"/>
          </a:p>
          <a:p>
            <a:r>
              <a:rPr lang="en-US" sz="2800" dirty="0"/>
              <a:t>At a certain point there is enough evidence to declare the person guilty: CRITICAL POINT</a:t>
            </a:r>
          </a:p>
          <a:p>
            <a:r>
              <a:rPr lang="en-US" sz="2800" dirty="0"/>
              <a:t>Critical point separate the outcomes in two regions: accept H0 or reject H0: CRITICAL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55</a:t>
            </a:fld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048000"/>
            <a:ext cx="4695825" cy="187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1085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Hypothesis testing outcomes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2209800"/>
          <a:ext cx="8839200" cy="271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Hypothesis/Outcome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</a:t>
                      </a:r>
                      <a:r>
                        <a:rPr lang="en-US" sz="3200" baseline="-25000" dirty="0"/>
                        <a:t>0</a:t>
                      </a:r>
                      <a:r>
                        <a:rPr lang="en-US" sz="3200" dirty="0"/>
                        <a:t>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</a:t>
                      </a:r>
                      <a:r>
                        <a:rPr lang="en-US" sz="3200" baseline="-25000" dirty="0"/>
                        <a:t>0</a:t>
                      </a:r>
                      <a:r>
                        <a:rPr lang="en-US" sz="3200" dirty="0"/>
                        <a:t> 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Reject</a:t>
                      </a:r>
                      <a:r>
                        <a:rPr lang="en-US" sz="3200" baseline="0" dirty="0"/>
                        <a:t> H</a:t>
                      </a:r>
                      <a:r>
                        <a:rPr lang="en-US" sz="3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Error</a:t>
                      </a:r>
                    </a:p>
                    <a:p>
                      <a:pPr algn="ctr"/>
                      <a:r>
                        <a:rPr lang="en-US" sz="3200" dirty="0"/>
                        <a:t>TYPE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Correct decision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Do not reject H</a:t>
                      </a:r>
                      <a:r>
                        <a:rPr lang="en-US" sz="3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Correct Decision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Error</a:t>
                      </a:r>
                    </a:p>
                    <a:p>
                      <a:pPr algn="ctr"/>
                      <a:r>
                        <a:rPr lang="en-US" sz="3200" dirty="0"/>
                        <a:t>TYPE</a:t>
                      </a:r>
                      <a:r>
                        <a:rPr lang="en-US" sz="3200" baseline="0" dirty="0"/>
                        <a:t> II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56</a:t>
            </a:fld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3202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hypothesis testing there are 4 possible outcomes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3340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/>
              <a:t>Type I</a:t>
            </a:r>
            <a:r>
              <a:rPr lang="en-US" sz="3200" dirty="0"/>
              <a:t>: Reject null hypothesis when true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/>
              <a:t>Type II</a:t>
            </a:r>
            <a:r>
              <a:rPr lang="en-US" sz="3200" dirty="0"/>
              <a:t>: Do not reject hypothesis when false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283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Significance level and Power of the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43000"/>
                <a:ext cx="9144000" cy="57150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Test</a:t>
                </a:r>
                <a:r>
                  <a:rPr lang="en-US" dirty="0"/>
                  <a:t>: a numerical based assessment of hypotheses</a:t>
                </a:r>
              </a:p>
              <a:p>
                <a:r>
                  <a:rPr lang="en-US" b="1" u="sng" dirty="0"/>
                  <a:t>Significance level </a:t>
                </a:r>
                <a:r>
                  <a:rPr lang="en-US" dirty="0"/>
                  <a:t>of a test represents the probability of committing a Type I error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𝑟𝑒𝑗𝑒𝑐𝑡𝑒𝑑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𝑡𝑟𝑢𝑒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1" i="1" u="sng" dirty="0"/>
                  <a:t>Ex</a:t>
                </a:r>
                <a:r>
                  <a:rPr lang="en-US" i="1" dirty="0"/>
                  <a:t>: punishing an innocent person</a:t>
                </a:r>
              </a:p>
              <a:p>
                <a:r>
                  <a:rPr lang="it-IT" dirty="0"/>
                  <a:t>in general preset</a:t>
                </a:r>
                <a:endParaRPr lang="en-US" dirty="0"/>
              </a:p>
              <a:p>
                <a:r>
                  <a:rPr lang="en-US" b="1" u="sng" dirty="0"/>
                  <a:t>Power of the test </a:t>
                </a:r>
                <a:r>
                  <a:rPr lang="en-US" dirty="0"/>
                  <a:t>represents the probability of committing a Type II error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𝑛𝑜𝑡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𝑟𝑒𝑗𝑒𝑐𝑡𝑒𝑑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𝑓𝑎𝑙𝑠𝑒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1" i="1" u="sng" dirty="0"/>
                  <a:t>Ex</a:t>
                </a:r>
                <a:r>
                  <a:rPr lang="en-US" i="1" dirty="0"/>
                  <a:t>: setting a guilty person free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3000"/>
                <a:ext cx="9144000" cy="5715000"/>
              </a:xfrm>
              <a:blipFill rotWithShape="1">
                <a:blip r:embed="rId2"/>
                <a:stretch>
                  <a:fillRect l="-1667" t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57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49204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Hypothesis testing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7150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Example</a:t>
            </a:r>
            <a:r>
              <a:rPr lang="en-US" dirty="0"/>
              <a:t>: A patient is going to the physician. The physician is consulting the patient and have to make a decision: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: The patient is sick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1</a:t>
            </a:r>
            <a:r>
              <a:rPr lang="en-US" dirty="0"/>
              <a:t>: The patient is not sick</a:t>
            </a:r>
          </a:p>
          <a:p>
            <a:r>
              <a:rPr lang="en-US" dirty="0"/>
              <a:t>If the patient is found not sick (healthy) when in fact was sick then a Type I error was committed.</a:t>
            </a:r>
          </a:p>
          <a:p>
            <a:r>
              <a:rPr lang="en-US" dirty="0"/>
              <a:t>If the patient was found sick then the correct decision was made.</a:t>
            </a:r>
          </a:p>
          <a:p>
            <a:r>
              <a:rPr lang="en-US" dirty="0"/>
              <a:t>However, if the patient was found sick but in fact was healthy, then a Type II error was committed.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58</a:t>
            </a:fld>
            <a:endParaRPr kumimoji="0"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Hypothesis Testing &amp;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statistical tests</a:t>
            </a:r>
            <a:r>
              <a:rPr lang="en-US" dirty="0"/>
              <a:t>: use data obtained from a sample to make decisions about whether a null hypothesis should be accepted or rejected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Steps in hypothesis testing using critical values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set up hypotheses and draw a picture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choose an appropriate level of significance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find critical value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take sample and compute test statistic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make decision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draw 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59</a:t>
            </a:fld>
            <a:endParaRPr kumimoji="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91DE3-8707-D8F2-318C-2981D7C0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CC788-463C-1779-2A35-D0B8F27BB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/>
              <a:t>Spatiu</a:t>
            </a:r>
            <a:r>
              <a:rPr lang="en-US" dirty="0"/>
              <a:t> de </a:t>
            </a:r>
            <a:r>
              <a:rPr lang="en-US" dirty="0" err="1"/>
              <a:t>probabilitate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Spatiu</a:t>
            </a:r>
            <a:r>
              <a:rPr lang="en-US" dirty="0"/>
              <a:t> </a:t>
            </a:r>
            <a:r>
              <a:rPr lang="en-US" dirty="0" err="1"/>
              <a:t>masurabil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Sigma algebra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Sigma algebra </a:t>
            </a:r>
            <a:r>
              <a:rPr lang="en-US" dirty="0" err="1"/>
              <a:t>Boreliana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059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set up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715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generally, H</a:t>
            </a:r>
            <a:r>
              <a:rPr lang="en-US" baseline="-25000" dirty="0"/>
              <a:t>0</a:t>
            </a:r>
            <a:r>
              <a:rPr lang="en-US" dirty="0"/>
              <a:t> incorporates an equality (=, ≥, ≤,), while H</a:t>
            </a:r>
            <a:r>
              <a:rPr lang="en-US" baseline="-25000" dirty="0"/>
              <a:t>1</a:t>
            </a:r>
            <a:r>
              <a:rPr lang="en-US" dirty="0"/>
              <a:t> does not (≠, &gt;, &lt;)</a:t>
            </a:r>
          </a:p>
          <a:p>
            <a:r>
              <a:rPr lang="en-US" dirty="0"/>
              <a:t>the signs used determine the type of test that will be performed...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b="1" dirty="0"/>
              <a:t>	H</a:t>
            </a:r>
            <a:r>
              <a:rPr lang="en-US" b="1" baseline="-25000" dirty="0"/>
              <a:t>0</a:t>
            </a:r>
            <a:r>
              <a:rPr lang="en-US" b="1" dirty="0"/>
              <a:t>: </a:t>
            </a:r>
            <a:r>
              <a:rPr lang="en-US" b="1" dirty="0">
                <a:latin typeface="Symbol" pitchFamily="18" charset="2"/>
              </a:rPr>
              <a:t>m</a:t>
            </a:r>
            <a:r>
              <a:rPr lang="en-US" b="1" dirty="0"/>
              <a:t> = ?						H</a:t>
            </a:r>
            <a:r>
              <a:rPr lang="en-US" b="1" baseline="-25000" dirty="0"/>
              <a:t>0</a:t>
            </a:r>
            <a:r>
              <a:rPr lang="en-US" b="1" dirty="0"/>
              <a:t>: </a:t>
            </a:r>
            <a:r>
              <a:rPr lang="en-US" b="1" dirty="0">
                <a:latin typeface="Symbol" pitchFamily="18" charset="2"/>
              </a:rPr>
              <a:t>m</a:t>
            </a:r>
            <a:r>
              <a:rPr lang="en-US" b="1" dirty="0"/>
              <a:t> = ?</a:t>
            </a:r>
          </a:p>
          <a:p>
            <a:pPr>
              <a:buNone/>
            </a:pPr>
            <a:r>
              <a:rPr lang="en-US" b="1" dirty="0"/>
              <a:t>	H</a:t>
            </a:r>
            <a:r>
              <a:rPr lang="en-US" b="1" baseline="-25000" dirty="0"/>
              <a:t>1</a:t>
            </a:r>
            <a:r>
              <a:rPr lang="en-US" b="1" dirty="0"/>
              <a:t>: </a:t>
            </a:r>
            <a:r>
              <a:rPr lang="en-US" b="1" dirty="0">
                <a:latin typeface="Symbol" pitchFamily="18" charset="2"/>
              </a:rPr>
              <a:t>m</a:t>
            </a:r>
            <a:r>
              <a:rPr lang="en-US" b="1" dirty="0"/>
              <a:t> &gt; ? 					H</a:t>
            </a:r>
            <a:r>
              <a:rPr lang="en-US" b="1" baseline="-25000" dirty="0"/>
              <a:t>1</a:t>
            </a:r>
            <a:r>
              <a:rPr lang="en-US" b="1" dirty="0"/>
              <a:t>: </a:t>
            </a:r>
            <a:r>
              <a:rPr lang="en-US" b="1" dirty="0">
                <a:latin typeface="Symbol" pitchFamily="18" charset="2"/>
              </a:rPr>
              <a:t>m</a:t>
            </a:r>
            <a:r>
              <a:rPr lang="en-US" b="1" dirty="0"/>
              <a:t> &lt; ?</a:t>
            </a:r>
          </a:p>
          <a:p>
            <a:pPr>
              <a:buNone/>
            </a:pPr>
            <a:r>
              <a:rPr lang="en-US" dirty="0"/>
              <a:t>1 – tailed right test			 1 – tailed left test</a:t>
            </a:r>
          </a:p>
          <a:p>
            <a:pPr algn="ctr">
              <a:buNone/>
            </a:pPr>
            <a:r>
              <a:rPr lang="en-US" b="1" dirty="0"/>
              <a:t>H</a:t>
            </a:r>
            <a:r>
              <a:rPr lang="en-US" b="1" baseline="-25000" dirty="0"/>
              <a:t>0</a:t>
            </a:r>
            <a:r>
              <a:rPr lang="en-US" b="1" dirty="0"/>
              <a:t>: </a:t>
            </a:r>
            <a:r>
              <a:rPr lang="en-US" b="1" dirty="0">
                <a:latin typeface="Symbol" pitchFamily="18" charset="2"/>
              </a:rPr>
              <a:t>m</a:t>
            </a:r>
            <a:r>
              <a:rPr lang="en-US" b="1" dirty="0"/>
              <a:t> = ?</a:t>
            </a:r>
          </a:p>
          <a:p>
            <a:pPr algn="ctr">
              <a:buNone/>
            </a:pPr>
            <a:r>
              <a:rPr lang="en-US" b="1" dirty="0"/>
              <a:t>H</a:t>
            </a:r>
            <a:r>
              <a:rPr lang="en-US" b="1" baseline="-25000" dirty="0"/>
              <a:t>1</a:t>
            </a:r>
            <a:r>
              <a:rPr lang="en-US" b="1" dirty="0"/>
              <a:t>: </a:t>
            </a:r>
            <a:r>
              <a:rPr lang="en-US" b="1" dirty="0">
                <a:latin typeface="Symbol" pitchFamily="18" charset="2"/>
              </a:rPr>
              <a:t>m </a:t>
            </a:r>
            <a:r>
              <a:rPr lang="en-US" b="1" dirty="0">
                <a:latin typeface="Calibri"/>
                <a:cs typeface="Calibri"/>
              </a:rPr>
              <a:t>≠ ?</a:t>
            </a:r>
          </a:p>
          <a:p>
            <a:pPr algn="ctr">
              <a:buNone/>
            </a:pPr>
            <a:r>
              <a:rPr lang="en-US" dirty="0">
                <a:latin typeface="Calibri"/>
                <a:cs typeface="Calibri"/>
              </a:rPr>
              <a:t>2 – tailed test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60</a:t>
            </a:fld>
            <a:endParaRPr kumimoji="0"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Tails of a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144000" cy="5715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Tails of a test identify the location of critical value and critical regions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H0: The mean amount of Coca can is 12 fl. oz.</a:t>
                </a:r>
              </a:p>
              <a:p>
                <a:r>
                  <a:rPr lang="en-US" sz="2400" dirty="0"/>
                  <a:t>H1: The mean amount of Coca is &lt;12 fl. oz.</a:t>
                </a:r>
              </a:p>
              <a:p>
                <a:endParaRPr lang="en-US" sz="2400" dirty="0"/>
              </a:p>
              <a:p>
                <a:pPr marL="457200" lvl="1" indent="0">
                  <a:buNone/>
                </a:pPr>
                <a:r>
                  <a:rPr lang="en-US" sz="2400" dirty="0"/>
                  <a:t>H0: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=12</m:t>
                    </m:r>
                  </m:oMath>
                </a14:m>
                <a:endParaRPr lang="en-US" sz="2400" b="0" dirty="0"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lang="en-US" sz="2400" dirty="0"/>
                  <a:t>H1: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&lt;12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H0: The mean house price is $461,261 </a:t>
                </a:r>
              </a:p>
              <a:p>
                <a:r>
                  <a:rPr lang="en-US" sz="2400" dirty="0"/>
                  <a:t>H1: The man house price is &gt;$461,261</a:t>
                </a:r>
              </a:p>
              <a:p>
                <a:endParaRPr lang="en-US" sz="2400" dirty="0"/>
              </a:p>
              <a:p>
                <a:pPr marL="400050" lvl="1" indent="0">
                  <a:buNone/>
                </a:pPr>
                <a:r>
                  <a:rPr lang="en-US" sz="2400" dirty="0"/>
                  <a:t>H0: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=461,261</m:t>
                    </m:r>
                  </m:oMath>
                </a14:m>
                <a:endParaRPr lang="en-US" sz="2400" dirty="0">
                  <a:ea typeface="Cambria Math"/>
                </a:endParaRPr>
              </a:p>
              <a:p>
                <a:pPr marL="400050" lvl="1" indent="0">
                  <a:buNone/>
                </a:pPr>
                <a:r>
                  <a:rPr lang="en-US" sz="2400" dirty="0"/>
                  <a:t>H1: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&gt;461,261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144000" cy="5715000"/>
              </a:xfrm>
              <a:blipFill rotWithShape="1">
                <a:blip r:embed="rId2"/>
                <a:stretch>
                  <a:fillRect l="-867" t="-1493" b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61</a:t>
            </a:fld>
            <a:endParaRPr kumimoji="0"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667000"/>
            <a:ext cx="3448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4629150"/>
            <a:ext cx="347662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5376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Tails of a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H0: The mean weight of backpacks for sixth-graders in New York has not changed since 2008, that is, currently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=18.4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𝑙𝑏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 mean weight of backpacks for sixth-graders in New York has changed since 2008, that is, currently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18.4 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𝑙𝑏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93" t="-1792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62</a:t>
            </a:fld>
            <a:endParaRPr kumimoji="0"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63" y="4558382"/>
            <a:ext cx="37528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4844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2. choose a level of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>
            <a:normAutofit/>
          </a:bodyPr>
          <a:lstStyle/>
          <a:p>
            <a:r>
              <a:rPr lang="en-US" dirty="0"/>
              <a:t>in statistical tests, a decision to accept or reject a null hypothesis is based on values obtained from sampling (sample statistics)</a:t>
            </a:r>
          </a:p>
          <a:p>
            <a:endParaRPr lang="en-US" dirty="0"/>
          </a:p>
          <a:p>
            <a:r>
              <a:rPr lang="en-US" dirty="0"/>
              <a:t>how do we know when to accept or reject a null hypothesis?</a:t>
            </a:r>
          </a:p>
          <a:p>
            <a:endParaRPr lang="en-US" dirty="0"/>
          </a:p>
          <a:p>
            <a:r>
              <a:rPr lang="en-US" dirty="0"/>
              <a:t>it is based on the level of significance that we set up and the associated cut-off point...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63</a:t>
            </a:fld>
            <a:endParaRPr kumimoji="0"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Level of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decision to reject or accept a hypothesis does not </a:t>
            </a:r>
            <a:r>
              <a:rPr lang="en-US" i="1" dirty="0"/>
              <a:t>prove </a:t>
            </a:r>
            <a:r>
              <a:rPr lang="en-US" dirty="0"/>
              <a:t>anything - our decision is based on probabilities</a:t>
            </a:r>
          </a:p>
          <a:p>
            <a:r>
              <a:rPr lang="en-US" dirty="0"/>
              <a:t>in other words, when there is a large enough difference between a sample statistic (e.g., sample mean) and a population parameter (e.g., population mean), the null hypothesis is </a:t>
            </a:r>
            <a:r>
              <a:rPr lang="en-US" b="1" u="sng" dirty="0"/>
              <a:t>likely</a:t>
            </a:r>
            <a:r>
              <a:rPr lang="en-US" dirty="0"/>
              <a:t> not true</a:t>
            </a:r>
          </a:p>
          <a:p>
            <a:r>
              <a:rPr lang="en-US" dirty="0"/>
              <a:t>the magnitude of this difference depends on the ‘level of significance’ – </a:t>
            </a:r>
            <a:r>
              <a:rPr lang="en-US" b="1" dirty="0">
                <a:latin typeface="Symbol" pitchFamily="18" charset="2"/>
              </a:rPr>
              <a:t>a:</a:t>
            </a:r>
            <a:r>
              <a:rPr lang="en-US" b="1" dirty="0"/>
              <a:t> the maximum </a:t>
            </a:r>
            <a:r>
              <a:rPr lang="en-US" dirty="0"/>
              <a:t>probability of committing Type I Error (rejecting H</a:t>
            </a:r>
            <a:r>
              <a:rPr lang="en-US" baseline="-25000" dirty="0"/>
              <a:t>0</a:t>
            </a:r>
            <a:r>
              <a:rPr lang="en-US" dirty="0"/>
              <a:t> when true)</a:t>
            </a:r>
          </a:p>
          <a:p>
            <a:r>
              <a:rPr lang="it-IT" dirty="0"/>
              <a:t>in general, </a:t>
            </a:r>
            <a:r>
              <a:rPr lang="it-IT" b="1" dirty="0">
                <a:latin typeface="Symbol" pitchFamily="18" charset="2"/>
              </a:rPr>
              <a:t>a</a:t>
            </a:r>
            <a:r>
              <a:rPr lang="it-IT" b="1" dirty="0"/>
              <a:t> = 0.05, 0.01, 0.10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64</a:t>
            </a:fld>
            <a:endParaRPr kumimoji="0"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find critical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sz="2800" b="1" dirty="0"/>
              <a:t>Critical value</a:t>
            </a:r>
            <a:r>
              <a:rPr lang="en-US" sz="2800" dirty="0"/>
              <a:t>: value that separates the critical from the non-critical regions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differences in values in the </a:t>
            </a:r>
            <a:r>
              <a:rPr lang="en-US" sz="2800" b="1" dirty="0"/>
              <a:t>non-critical region </a:t>
            </a:r>
            <a:r>
              <a:rPr lang="en-US" sz="2800" dirty="0"/>
              <a:t>are due to chance (sampling error) and </a:t>
            </a:r>
            <a:r>
              <a:rPr lang="en-US" sz="2800" i="1" dirty="0"/>
              <a:t>the null hypothesis should be accepted</a:t>
            </a:r>
          </a:p>
          <a:p>
            <a:r>
              <a:rPr lang="en-US" sz="2800" dirty="0"/>
              <a:t>values in the </a:t>
            </a:r>
            <a:r>
              <a:rPr lang="en-US" sz="2800" b="1" dirty="0"/>
              <a:t>critical region </a:t>
            </a:r>
            <a:r>
              <a:rPr lang="en-US" sz="2800" dirty="0"/>
              <a:t>are “significantly different” from the hypothesized population parameter and </a:t>
            </a:r>
            <a:r>
              <a:rPr lang="en-US" sz="2800" i="1" dirty="0"/>
              <a:t>the null hypothesis should be rejected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65</a:t>
            </a:fld>
            <a:endParaRPr kumimoji="0" lang="en-US"/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2111051"/>
            <a:ext cx="2362201" cy="147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152553"/>
            <a:ext cx="2324100" cy="142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41" name="Picture 5"/>
          <p:cNvPicPr>
            <a:picLocks noChangeAspect="1" noChangeArrowheads="1"/>
          </p:cNvPicPr>
          <p:nvPr/>
        </p:nvPicPr>
        <p:blipFill>
          <a:blip r:embed="rId4" cstate="print"/>
          <a:srcRect b="3007"/>
          <a:stretch>
            <a:fillRect/>
          </a:stretch>
        </p:blipFill>
        <p:spPr bwMode="auto">
          <a:xfrm>
            <a:off x="5410200" y="1706628"/>
            <a:ext cx="36242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Critical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at least three factors: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The parameter of interest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/>
              <a:t>Mean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/>
              <a:t>Variance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The level of significance: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Knowledge regarding either the population or the sample size</a:t>
            </a:r>
          </a:p>
          <a:p>
            <a:r>
              <a:rPr lang="en-US" dirty="0"/>
              <a:t>For means: the critical values can be computed using z-test or t-test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66</a:t>
            </a:fld>
            <a:endParaRPr kumimoji="0"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4. Sample &amp; compute the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Take a sample from the population</a:t>
            </a:r>
          </a:p>
          <a:p>
            <a:pPr>
              <a:lnSpc>
                <a:spcPct val="150000"/>
              </a:lnSpc>
            </a:pPr>
            <a:r>
              <a:rPr lang="en-US" dirty="0"/>
              <a:t>Compute the test statistics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Use z or t distribution for means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Use </a:t>
            </a:r>
            <a:r>
              <a:rPr lang="en-US" dirty="0">
                <a:latin typeface="Symbol" pitchFamily="18" charset="2"/>
              </a:rPr>
              <a:t>c</a:t>
            </a:r>
            <a:r>
              <a:rPr lang="en-US" baseline="30000" dirty="0"/>
              <a:t>2</a:t>
            </a:r>
            <a:r>
              <a:rPr lang="en-US" dirty="0"/>
              <a:t> distribution for variance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Use F distribution for ratio of variances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67</a:t>
            </a:fld>
            <a:endParaRPr kumimoji="0"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 make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test statistic fall into the critical region?</a:t>
            </a:r>
          </a:p>
          <a:p>
            <a:endParaRPr lang="en-US" dirty="0"/>
          </a:p>
          <a:p>
            <a:r>
              <a:rPr lang="en-US" dirty="0"/>
              <a:t>if yes → reject the null hypothesis (H</a:t>
            </a:r>
            <a:r>
              <a:rPr lang="en-US" baseline="-25000" dirty="0"/>
              <a:t>0</a:t>
            </a:r>
            <a:r>
              <a:rPr lang="en-US" dirty="0"/>
              <a:t>) in favor of the alternative hypothesis (H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if no → accept the null hypothesis (H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68</a:t>
            </a:fld>
            <a:endParaRPr kumimoji="0"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 Draw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State the decision made in statistical terms using the real problem formulation</a:t>
            </a:r>
          </a:p>
          <a:p>
            <a:pPr>
              <a:lnSpc>
                <a:spcPct val="150000"/>
              </a:lnSpc>
            </a:pPr>
            <a:r>
              <a:rPr lang="en-US" b="1" dirty="0"/>
              <a:t>Remember</a:t>
            </a:r>
            <a:r>
              <a:rPr lang="en-US" dirty="0"/>
              <a:t>: hypothesis testing does not prove causality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57653-3E58-4892-A7ED-712530ACC680}" type="slidenum">
              <a:rPr lang="en-US" smtClean="0"/>
              <a:pPr/>
              <a:t>69</a:t>
            </a:fld>
            <a:endParaRPr kumimoji="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3E1B-9E81-158E-CE94-43B07FD38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Sigma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FBD125-E018-4EB9-4E88-27447FC76F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Fie o </a:t>
                </a:r>
                <a:r>
                  <a:rPr lang="en-US" dirty="0" err="1"/>
                  <a:t>multime</a:t>
                </a:r>
                <a:r>
                  <a:rPr lang="en-US" dirty="0"/>
                  <a:t> </a:t>
                </a:r>
                <a:r>
                  <a:rPr lang="en-US" dirty="0" err="1"/>
                  <a:t>nevida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l-GR" dirty="0"/>
                  <a:t>,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o </a:t>
                </a:r>
                <a:r>
                  <a:rPr lang="el-GR" b="1" u="sng" dirty="0"/>
                  <a:t>σ–</a:t>
                </a:r>
                <a:r>
                  <a:rPr lang="en-US" b="1" u="sng" dirty="0"/>
                  <a:t>algebra pe </a:t>
                </a:r>
                <a:r>
                  <a:rPr lang="el-GR" b="1" u="sng" dirty="0" err="1"/>
                  <a:t>Ω</a:t>
                </a:r>
                <a:r>
                  <a:rPr lang="el-GR" b="1" u="sng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o </a:t>
                </a:r>
                <a:r>
                  <a:rPr lang="en-US" dirty="0" err="1"/>
                  <a:t>familie</a:t>
                </a:r>
                <a:r>
                  <a:rPr lang="en-US" dirty="0"/>
                  <a:t> </a:t>
                </a:r>
                <a:r>
                  <a:rPr lang="en-US" dirty="0" err="1"/>
                  <a:t>nevida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⊂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l-GR" dirty="0"/>
                  <a:t> </a:t>
                </a:r>
                <a:r>
                  <a:rPr lang="en-US" dirty="0"/>
                  <a:t>de </a:t>
                </a:r>
                <a:r>
                  <a:rPr lang="en-US" dirty="0" err="1"/>
                  <a:t>submultimi</a:t>
                </a:r>
                <a:r>
                  <a:rPr lang="en-US" dirty="0"/>
                  <a:t> a </a:t>
                </a:r>
                <a:r>
                  <a:rPr lang="en-US" dirty="0" err="1"/>
                  <a:t>lui</a:t>
                </a:r>
                <a:r>
                  <a:rPr lang="en-US" dirty="0"/>
                  <a:t> </a:t>
                </a:r>
                <a:r>
                  <a:rPr lang="el-GR" dirty="0" err="1"/>
                  <a:t>Ω</a:t>
                </a:r>
                <a:r>
                  <a:rPr lang="el-GR" dirty="0"/>
                  <a:t>, </a:t>
                </a:r>
                <a:r>
                  <a:rPr lang="en-US" dirty="0"/>
                  <a:t>care are </a:t>
                </a:r>
                <a:r>
                  <a:rPr lang="en-US" dirty="0" err="1"/>
                  <a:t>doua</a:t>
                </a:r>
                <a:r>
                  <a:rPr lang="en-US" dirty="0"/>
                  <a:t> </a:t>
                </a:r>
                <a:r>
                  <a:rPr lang="en-US" dirty="0" err="1"/>
                  <a:t>proprieti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1)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dirty="0" err="1"/>
                  <a:t>ınchisa</a:t>
                </a:r>
                <a:r>
                  <a:rPr lang="en-US" dirty="0"/>
                  <a:t> la </a:t>
                </a:r>
                <a:r>
                  <a:rPr lang="en-US" dirty="0" err="1"/>
                  <a:t>complementara</a:t>
                </a:r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r>
                  <a:rPr lang="en-US" dirty="0"/>
                  <a:t>A ∈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⇒ non A  ∈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2)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dirty="0" err="1"/>
                  <a:t>ınchisa</a:t>
                </a:r>
                <a:r>
                  <a:rPr lang="en-US" dirty="0"/>
                  <a:t> la </a:t>
                </a:r>
                <a:r>
                  <a:rPr lang="en-US" dirty="0" err="1"/>
                  <a:t>reuniuni</a:t>
                </a:r>
                <a:r>
                  <a:rPr lang="en-US" dirty="0"/>
                  <a:t> </a:t>
                </a:r>
                <a:r>
                  <a:rPr lang="en-US" dirty="0" err="1"/>
                  <a:t>numarabile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chr m:val="⋃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FBD125-E018-4EB9-4E88-27447FC76F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338" b="-43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8934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ixabay.com/static/uploads/photo/2016/06/26/23/55/question-mark-1481601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2" y="1398494"/>
            <a:ext cx="914400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2790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C2F38-6411-2B9D-0E57-4C6532B4A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"/>
            <a:ext cx="7620000" cy="958569"/>
          </a:xfrm>
        </p:spPr>
        <p:txBody>
          <a:bodyPr>
            <a:normAutofit fontScale="90000"/>
          </a:bodyPr>
          <a:lstStyle/>
          <a:p>
            <a:r>
              <a:rPr lang="en-US" dirty="0"/>
              <a:t>Sigma algebra </a:t>
            </a:r>
            <a:r>
              <a:rPr lang="en-US" dirty="0" err="1"/>
              <a:t>Boreliana</a:t>
            </a:r>
            <a:r>
              <a:rPr lang="en-US" dirty="0"/>
              <a:t> &amp; </a:t>
            </a:r>
            <a:br>
              <a:rPr lang="en-US" dirty="0"/>
            </a:br>
            <a:r>
              <a:rPr lang="en-US" dirty="0" err="1"/>
              <a:t>spatiu</a:t>
            </a:r>
            <a:r>
              <a:rPr lang="en-US" dirty="0"/>
              <a:t> </a:t>
            </a:r>
            <a:r>
              <a:rPr lang="en-US" dirty="0" err="1"/>
              <a:t>masurabil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E7D12B-DFC4-49BE-1756-3C517A926F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399"/>
                <a:ext cx="8229600" cy="431136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ea typeface="Cambria Math" panose="02040503050406030204" pitchFamily="18" charset="0"/>
                  </a:rPr>
                  <a:t>Sigma algebra </a:t>
                </a:r>
                <a:r>
                  <a:rPr lang="en-US" b="1" dirty="0" err="1">
                    <a:ea typeface="Cambria Math" panose="02040503050406030204" pitchFamily="18" charset="0"/>
                  </a:rPr>
                  <a:t>Boreliana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pe R</a:t>
                </a:r>
              </a:p>
              <a:p>
                <a:pPr marL="457200" lvl="1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𝑎𝑙𝑔𝑒𝑏𝑟𝑎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𝑚𝑢𝑙𝑡𝑖𝑚𝑖𝑙𝑜𝑟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𝑝𝑟𝑜𝑝𝑟𝑒𝑡𝑎𝑡𝑒𝑎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𝒎𝒖𝒍𝒕𝒊𝒎𝒆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𝒅𝒆𝒔𝒄𝒉𝒊𝒔𝒂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 err="1"/>
                  <a:t>Spatiu</a:t>
                </a:r>
                <a:r>
                  <a:rPr lang="en-US" b="1" dirty="0"/>
                  <a:t> </a:t>
                </a:r>
                <a:r>
                  <a:rPr lang="en-US" b="1" dirty="0" err="1"/>
                  <a:t>masurabil</a:t>
                </a:r>
                <a:r>
                  <a:rPr lang="en-US" b="1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dirty="0" err="1"/>
                  <a:t>perechea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</m:d>
                  </m:oMath>
                </a14:m>
                <a:r>
                  <a:rPr lang="en-US" dirty="0"/>
                  <a:t> unde</a:t>
                </a:r>
              </a:p>
              <a:p>
                <a:pPr marL="0" indent="0">
                  <a:buNone/>
                </a:pPr>
                <a:r>
                  <a:rPr lang="el-GR" dirty="0" err="1"/>
                  <a:t>Ω</a:t>
                </a:r>
                <a:r>
                  <a:rPr lang="el-GR" dirty="0"/>
                  <a:t> </a:t>
                </a:r>
                <a:r>
                  <a:rPr lang="en-US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o </a:t>
                </a:r>
                <a:r>
                  <a:rPr lang="en-US" dirty="0" err="1"/>
                  <a:t>multime</a:t>
                </a:r>
                <a:r>
                  <a:rPr lang="en-US" dirty="0"/>
                  <a:t> </a:t>
                </a:r>
                <a:r>
                  <a:rPr lang="en-US" dirty="0" err="1"/>
                  <a:t>nevida</a:t>
                </a:r>
                <a:r>
                  <a:rPr lang="en-US" dirty="0"/>
                  <a:t> </a:t>
                </a:r>
                <a:r>
                  <a:rPr lang="en-US" dirty="0" err="1"/>
                  <a:t>pentru</a:t>
                </a:r>
                <a:r>
                  <a:rPr lang="en-US" dirty="0"/>
                  <a:t> care s-a </a:t>
                </a:r>
                <a:r>
                  <a:rPr lang="en-US" dirty="0" err="1"/>
                  <a:t>definit</a:t>
                </a:r>
                <a:r>
                  <a:rPr lang="en-US" dirty="0"/>
                  <a:t> o </a:t>
                </a:r>
                <a:r>
                  <a:rPr lang="el-GR" dirty="0"/>
                  <a:t>σ–</a:t>
                </a:r>
                <a:r>
                  <a:rPr lang="en-US" dirty="0"/>
                  <a:t>algebra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E7D12B-DFC4-49BE-1756-3C517A926F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399"/>
                <a:ext cx="8229600" cy="4311369"/>
              </a:xfrm>
              <a:blipFill>
                <a:blip r:embed="rId2"/>
                <a:stretch>
                  <a:fillRect l="-1852" t="-2059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28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0900-80F2-3587-3EFC-C6CF50C4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Masura</a:t>
            </a:r>
            <a:r>
              <a:rPr lang="en-US" dirty="0"/>
              <a:t> de </a:t>
            </a:r>
            <a:r>
              <a:rPr lang="en-US" dirty="0" err="1"/>
              <a:t>probabilitate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4D700-ABC4-2868-F1A7-F7249EF18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0968"/>
                <a:ext cx="8229600" cy="536603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 </a:t>
                </a:r>
                <a:r>
                  <a:rPr lang="en-US" b="1" dirty="0" err="1"/>
                  <a:t>masura</a:t>
                </a:r>
                <a:r>
                  <a:rPr lang="en-US" b="1" dirty="0"/>
                  <a:t> de </a:t>
                </a:r>
                <a:r>
                  <a:rPr lang="en-US" b="1" dirty="0" err="1"/>
                  <a:t>probabilitate</a:t>
                </a:r>
                <a:r>
                  <a:rPr lang="en-US" b="1" dirty="0"/>
                  <a:t> </a:t>
                </a:r>
                <a:r>
                  <a:rPr lang="en-US" dirty="0"/>
                  <a:t>pe </a:t>
                </a:r>
                <a:r>
                  <a:rPr lang="en-US" dirty="0" err="1"/>
                  <a:t>spatiul</a:t>
                </a:r>
                <a:r>
                  <a:rPr lang="en-US" dirty="0"/>
                  <a:t> </a:t>
                </a:r>
                <a:r>
                  <a:rPr lang="en-US" dirty="0" err="1"/>
                  <a:t>masurabil</a:t>
                </a:r>
                <a:r>
                  <a:rPr lang="en-US" dirty="0"/>
                  <a:t> (</a:t>
                </a:r>
                <a:r>
                  <a:rPr lang="el-GR" dirty="0" err="1"/>
                  <a:t>Ω</a:t>
                </a:r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este</a:t>
                </a:r>
                <a:r>
                  <a:rPr lang="en-US" dirty="0"/>
                  <a:t> o </a:t>
                </a:r>
                <a:r>
                  <a:rPr lang="en-US" b="1" u="sng" dirty="0" err="1"/>
                  <a:t>functie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P 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→ [0,∞) care are </a:t>
                </a:r>
                <a:r>
                  <a:rPr lang="en-US" dirty="0" err="1"/>
                  <a:t>doua</a:t>
                </a:r>
                <a:r>
                  <a:rPr lang="en-US" dirty="0"/>
                  <a:t> </a:t>
                </a:r>
                <a:r>
                  <a:rPr lang="en-US" dirty="0" err="1"/>
                  <a:t>proprietati</a:t>
                </a:r>
                <a:r>
                  <a:rPr lang="en-US" dirty="0"/>
                  <a:t>:</a:t>
                </a:r>
              </a:p>
              <a:p>
                <a:pPr marL="971550" lvl="1" indent="-571500">
                  <a:buFont typeface="+mj-lt"/>
                  <a:buAutoNum type="arabicPeriod"/>
                </a:pPr>
                <a:r>
                  <a:rPr lang="en-US" dirty="0"/>
                  <a:t>P(</a:t>
                </a:r>
                <a:r>
                  <a:rPr lang="el-GR" dirty="0" err="1"/>
                  <a:t>Ω</a:t>
                </a:r>
                <a:r>
                  <a:rPr lang="el-GR" dirty="0"/>
                  <a:t>) = 1 </a:t>
                </a:r>
                <a:endParaRPr lang="en-US" dirty="0"/>
              </a:p>
              <a:p>
                <a:pPr marL="971550" lvl="1" indent="-571500">
                  <a:buFont typeface="+mj-lt"/>
                  <a:buAutoNum type="arabicPeriod"/>
                </a:pPr>
                <a:r>
                  <a:rPr lang="en-US" dirty="0" err="1"/>
                  <a:t>Pentru</a:t>
                </a:r>
                <a:r>
                  <a:rPr lang="en-US" dirty="0"/>
                  <a:t> </a:t>
                </a:r>
                <a:r>
                  <a:rPr lang="en-US" dirty="0" err="1"/>
                  <a:t>orice</a:t>
                </a:r>
                <a:r>
                  <a:rPr lang="en-US" dirty="0"/>
                  <a:t> </a:t>
                </a:r>
                <a:r>
                  <a:rPr lang="en-US" dirty="0" err="1"/>
                  <a:t>submultimi</a:t>
                </a:r>
                <a:r>
                  <a:rPr lang="en-US" dirty="0"/>
                  <a:t> </a:t>
                </a:r>
                <a:r>
                  <a:rPr lang="en-US" dirty="0" err="1"/>
                  <a:t>disjuncte</a:t>
                </a:r>
                <a:r>
                  <a:rPr lang="en-US" dirty="0"/>
                  <a:t> </a:t>
                </a:r>
                <a:r>
                  <a:rPr lang="en-US" dirty="0" err="1"/>
                  <a:t>doua</a:t>
                </a:r>
                <a:r>
                  <a:rPr lang="en-US" dirty="0"/>
                  <a:t> cite </a:t>
                </a:r>
                <a:r>
                  <a:rPr lang="en-US" dirty="0" err="1"/>
                  <a:t>doua</a:t>
                </a:r>
                <a:r>
                  <a:rPr lang="en-US" dirty="0"/>
                  <a:t> A</a:t>
                </a:r>
                <a:r>
                  <a:rPr lang="en-US" baseline="-25000" dirty="0"/>
                  <a:t>1</a:t>
                </a:r>
                <a:r>
                  <a:rPr lang="en-US" dirty="0"/>
                  <a:t>, A</a:t>
                </a:r>
                <a:r>
                  <a:rPr lang="en-US" baseline="-25000" dirty="0"/>
                  <a:t>2</a:t>
                </a:r>
                <a:r>
                  <a:rPr lang="en-US" dirty="0"/>
                  <a:t> . . ∈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4D700-ABC4-2868-F1A7-F7249EF18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0968"/>
                <a:ext cx="8229600" cy="5366031"/>
              </a:xfrm>
              <a:blipFill>
                <a:blip r:embed="rId2"/>
                <a:stretch>
                  <a:fillRect l="-1852" t="-1418" b="-28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57118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TemplateOSU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FE209_w02_11</Template>
  <TotalTime>6067</TotalTime>
  <Words>3255</Words>
  <Application>Microsoft Macintosh PowerPoint</Application>
  <PresentationFormat>On-screen Show (4:3)</PresentationFormat>
  <Paragraphs>468</Paragraphs>
  <Slides>70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Arial</vt:lpstr>
      <vt:lpstr>Arial Black</vt:lpstr>
      <vt:lpstr>Calibri</vt:lpstr>
      <vt:lpstr>Cambria Math</vt:lpstr>
      <vt:lpstr>Symbol</vt:lpstr>
      <vt:lpstr>Times New Roman</vt:lpstr>
      <vt:lpstr>PresentationTemplateOSUTH</vt:lpstr>
      <vt:lpstr>Equation</vt:lpstr>
      <vt:lpstr>Modele Statistice Liniare si Neliniare Applicate</vt:lpstr>
      <vt:lpstr>Overview</vt:lpstr>
      <vt:lpstr>PowerPoint Presentation</vt:lpstr>
      <vt:lpstr>Mundane definition</vt:lpstr>
      <vt:lpstr>Variabla Aleatoare</vt:lpstr>
      <vt:lpstr>Key concepts</vt:lpstr>
      <vt:lpstr>Sigma algebra</vt:lpstr>
      <vt:lpstr>Sigma algebra Boreliana &amp;  spatiu masurabil</vt:lpstr>
      <vt:lpstr>Masura de probabilitate</vt:lpstr>
      <vt:lpstr>Spatiu de probabilitate</vt:lpstr>
      <vt:lpstr>Functia de distributie - formal</vt:lpstr>
      <vt:lpstr>Distribution function - simplified</vt:lpstr>
      <vt:lpstr>Continuous distributions</vt:lpstr>
      <vt:lpstr>Uniform distribution</vt:lpstr>
      <vt:lpstr>Normal distributions</vt:lpstr>
      <vt:lpstr>Normal distribution</vt:lpstr>
      <vt:lpstr>Standard normal distribution</vt:lpstr>
      <vt:lpstr>Standard Normal distribution</vt:lpstr>
      <vt:lpstr>Standard normal distribution</vt:lpstr>
      <vt:lpstr>PowerPoint Presentation</vt:lpstr>
      <vt:lpstr>Population distribution</vt:lpstr>
      <vt:lpstr>Sampling distribution</vt:lpstr>
      <vt:lpstr>Sampling distribution</vt:lpstr>
      <vt:lpstr>Sampling &amp; nonsampling errors</vt:lpstr>
      <vt:lpstr>Distribution of  sample Mean</vt:lpstr>
      <vt:lpstr>Central Limit Theorem</vt:lpstr>
      <vt:lpstr>Central Limit Theorem</vt:lpstr>
      <vt:lpstr>Central limit theorem</vt:lpstr>
      <vt:lpstr>Central Limit Theorem Usage</vt:lpstr>
      <vt:lpstr>Standard Normal distribution</vt:lpstr>
      <vt:lpstr>CLT – EXAMPLE</vt:lpstr>
      <vt:lpstr>CLT – Example</vt:lpstr>
      <vt:lpstr>PowerPoint Presentation</vt:lpstr>
      <vt:lpstr>Estimation</vt:lpstr>
      <vt:lpstr>Estimator’s Properties</vt:lpstr>
      <vt:lpstr>allegory</vt:lpstr>
      <vt:lpstr>Interval estimate</vt:lpstr>
      <vt:lpstr>Confidence level</vt:lpstr>
      <vt:lpstr>Confidence interval</vt:lpstr>
      <vt:lpstr>Confidence interval</vt:lpstr>
      <vt:lpstr>Confidence interval</vt:lpstr>
      <vt:lpstr>Confidence interval</vt:lpstr>
      <vt:lpstr>Confidence interval</vt:lpstr>
      <vt:lpstr>Confidence interval - example</vt:lpstr>
      <vt:lpstr>t - distribution</vt:lpstr>
      <vt:lpstr>t - distribution</vt:lpstr>
      <vt:lpstr>t - distribution</vt:lpstr>
      <vt:lpstr>t -distribution</vt:lpstr>
      <vt:lpstr>t -distribution</vt:lpstr>
      <vt:lpstr>usage of t - distribution</vt:lpstr>
      <vt:lpstr>General formula - CI mean</vt:lpstr>
      <vt:lpstr>PowerPoint Presentation</vt:lpstr>
      <vt:lpstr>Truths and hypothesis</vt:lpstr>
      <vt:lpstr>Statistical hypotheses</vt:lpstr>
      <vt:lpstr>Rejection – nonrejection regions</vt:lpstr>
      <vt:lpstr>Hypothesis testing outcomes</vt:lpstr>
      <vt:lpstr>Significance level and Power of the test</vt:lpstr>
      <vt:lpstr>Hypothesis testing outcomes</vt:lpstr>
      <vt:lpstr>Hypothesis Testing &amp; Decision Making</vt:lpstr>
      <vt:lpstr>1. set up hypotheses</vt:lpstr>
      <vt:lpstr>1. Tails of a test</vt:lpstr>
      <vt:lpstr>1. Tails of a test</vt:lpstr>
      <vt:lpstr>2. choose a level of significance</vt:lpstr>
      <vt:lpstr>2. Level of significance</vt:lpstr>
      <vt:lpstr>3. find critical value</vt:lpstr>
      <vt:lpstr>3. Critical values</vt:lpstr>
      <vt:lpstr>4. Sample &amp; compute the test</vt:lpstr>
      <vt:lpstr>5. make decision</vt:lpstr>
      <vt:lpstr>6. Draw conclusions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FOR525</dc:title>
  <dc:creator>Strimbu, Bogdan</dc:creator>
  <cp:lastModifiedBy>Strimbu, Bogdan</cp:lastModifiedBy>
  <cp:revision>290</cp:revision>
  <dcterms:created xsi:type="dcterms:W3CDTF">2012-12-01T01:36:27Z</dcterms:created>
  <dcterms:modified xsi:type="dcterms:W3CDTF">2022-10-06T07:02:56Z</dcterms:modified>
</cp:coreProperties>
</file>